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85" r:id="rId8"/>
    <p:sldId id="259" r:id="rId9"/>
    <p:sldId id="284" r:id="rId10"/>
    <p:sldId id="260" r:id="rId11"/>
    <p:sldId id="262" r:id="rId12"/>
    <p:sldId id="263" r:id="rId13"/>
    <p:sldId id="264" r:id="rId14"/>
    <p:sldId id="265" r:id="rId15"/>
    <p:sldId id="266" r:id="rId16"/>
    <p:sldId id="267" r:id="rId17"/>
    <p:sldId id="270" r:id="rId18"/>
    <p:sldId id="268" r:id="rId19"/>
    <p:sldId id="269" r:id="rId20"/>
    <p:sldId id="272" r:id="rId21"/>
    <p:sldId id="273" r:id="rId22"/>
    <p:sldId id="274" r:id="rId23"/>
    <p:sldId id="275" r:id="rId24"/>
    <p:sldId id="276" r:id="rId25"/>
    <p:sldId id="277" r:id="rId26"/>
    <p:sldId id="278" r:id="rId27"/>
    <p:sldId id="279" r:id="rId28"/>
    <p:sldId id="280" r:id="rId29"/>
    <p:sldId id="281" r:id="rId30"/>
    <p:sldId id="283" r:id="rId31"/>
    <p:sldId id="286" r:id="rId32"/>
    <p:sldId id="287" r:id="rId33"/>
    <p:sldId id="288" r:id="rId34"/>
    <p:sldId id="290" r:id="rId35"/>
    <p:sldId id="291" r:id="rId36"/>
    <p:sldId id="289" r:id="rId37"/>
    <p:sldId id="292" r:id="rId3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692"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96434A-557F-021E-20D6-5FA64232C5F3}"/>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D43E2D5-2533-658F-5660-E83271A6D8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81B12D34-10B4-7822-1B63-FD361A9B7F98}"/>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8FB6F106-6FC3-AEC1-5012-C70B4647F4B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D07573D-9E81-9EFE-790F-5DD1C9D18862}"/>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952099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D57B6B-25E8-1CC8-066A-F0C42C91522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0CC380F-A3C2-18A3-26D3-B633075B18E8}"/>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5852B6E-889F-5F79-E79A-A2A33BA5BABA}"/>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CBAB94DA-748D-A19C-6A58-DC68DA34ED4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83F0B20-5C9B-2029-6217-6131A3928139}"/>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2347351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ADA65813-2650-2827-E24E-3D056510EEE4}"/>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2C313B1-DB4E-6580-DC91-2620D274AEE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C7111C7-1A48-D2B6-C4C1-31D990DE4549}"/>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FC98E0A0-71C1-0570-4EF9-AEE92FB70B1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86E1649-658C-A004-8B21-4EBE7123D2A8}"/>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316768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DF7014-B872-D16A-A44C-A94247EC1D3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8AA9877B-B9D0-6B8C-FA4A-F370E691BAA5}"/>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0CB4CED-45FE-4432-04D7-5BF869E239AA}"/>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7E89A35C-0CCA-C9E7-4231-3DA2AA871A0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6880257-AEDE-13EF-1D52-FEF67C3D865A}"/>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3276319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7A766B-F134-EEE0-C1D7-67E87250ED0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6656703-A3B7-9701-85C6-32F04412680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4ADD21DE-0370-045C-EE0B-8BE0BC3C25B7}"/>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011E0D61-AC66-D89A-87D7-FF5474E6BCD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95BC8AD-3D6F-9411-785E-BFD5BBF83A3C}"/>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832607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9F594C-00A8-98AF-546E-1ABAF8ADD3B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D0F18BE-CFE9-79F1-DF3F-AAB2DBB7411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CD4C900-1261-CBC5-0779-14B989508274}"/>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AE1BBCF5-8244-07A8-A775-4C58590511EA}"/>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6" name="Tijdelijke aanduiding voor voettekst 5">
            <a:extLst>
              <a:ext uri="{FF2B5EF4-FFF2-40B4-BE49-F238E27FC236}">
                <a16:creationId xmlns:a16="http://schemas.microsoft.com/office/drawing/2014/main" id="{9D33BCB5-CDDD-2191-5FDC-3BE316B060C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39C9654E-6A6A-D8CE-9C7E-4A6BBD9131BC}"/>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3849518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DF9F5F-3D91-F4C3-DE5B-25D59F803A48}"/>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2B613890-49F0-E4DD-F574-20CD0339E1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2A99D631-2949-AD8F-ECCA-A7F01560AE2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8A3DA11-2FC2-4BB8-23EC-9045E9F3B5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E04B112-20B5-1C6C-8BBC-5A12E5082F62}"/>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59CAF08-1D36-4D1C-7D78-CECD7D19C222}"/>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8" name="Tijdelijke aanduiding voor voettekst 7">
            <a:extLst>
              <a:ext uri="{FF2B5EF4-FFF2-40B4-BE49-F238E27FC236}">
                <a16:creationId xmlns:a16="http://schemas.microsoft.com/office/drawing/2014/main" id="{B8DD0620-85C4-9A24-95E8-8F3E49191641}"/>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9A4F6FE-B9E5-1232-A6D3-FCE474057129}"/>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814415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4C4E7D-5FBF-E994-34F7-F6DD10AAC85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B497FAD-CF37-7970-AFF5-B4A04591E1F3}"/>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4" name="Tijdelijke aanduiding voor voettekst 3">
            <a:extLst>
              <a:ext uri="{FF2B5EF4-FFF2-40B4-BE49-F238E27FC236}">
                <a16:creationId xmlns:a16="http://schemas.microsoft.com/office/drawing/2014/main" id="{35920A7D-C719-E4E1-E2C2-4FEE715D8B3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DF77F3A-9415-2C22-46D5-E71893CBC664}"/>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517210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938461C8-DF7B-A9A7-4E2A-59CB90733BCD}"/>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3" name="Tijdelijke aanduiding voor voettekst 2">
            <a:extLst>
              <a:ext uri="{FF2B5EF4-FFF2-40B4-BE49-F238E27FC236}">
                <a16:creationId xmlns:a16="http://schemas.microsoft.com/office/drawing/2014/main" id="{70B65564-D442-CF71-79E3-46C7CB697D32}"/>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4C1D225A-9F98-EF83-7414-81C959168BF3}"/>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67703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F721AB-4F82-2F3B-FF10-2ECBC79387EF}"/>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AF1C36A-7DE2-BCFD-12A2-4EC6614B0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725DEB21-D30D-A0C1-57CD-CD6B2A731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28E5E55-4560-A91F-8C41-88FD6DD69219}"/>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6" name="Tijdelijke aanduiding voor voettekst 5">
            <a:extLst>
              <a:ext uri="{FF2B5EF4-FFF2-40B4-BE49-F238E27FC236}">
                <a16:creationId xmlns:a16="http://schemas.microsoft.com/office/drawing/2014/main" id="{5CEF1C38-AC18-B929-EA61-70FADE0DDD9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54577C1-9126-2245-D50C-5B4917BD42C8}"/>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376068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0B33A8-1417-8258-53B4-7562CEC40DB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43B4B744-515B-A46C-A040-C06D447BE9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44A412F0-73AC-8C8A-407F-CC0E48AD6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D66AD58-BC56-B102-F134-10517E7BCC14}"/>
              </a:ext>
            </a:extLst>
          </p:cNvPr>
          <p:cNvSpPr>
            <a:spLocks noGrp="1"/>
          </p:cNvSpPr>
          <p:nvPr>
            <p:ph type="dt" sz="half" idx="10"/>
          </p:nvPr>
        </p:nvSpPr>
        <p:spPr/>
        <p:txBody>
          <a:bodyPr/>
          <a:lstStyle/>
          <a:p>
            <a:fld id="{197D13FB-9A53-4FED-85E4-6F1B3A6EA1EB}" type="datetimeFigureOut">
              <a:rPr lang="nl-NL" smtClean="0"/>
              <a:t>23-12-25</a:t>
            </a:fld>
            <a:endParaRPr lang="nl-NL"/>
          </a:p>
        </p:txBody>
      </p:sp>
      <p:sp>
        <p:nvSpPr>
          <p:cNvPr id="6" name="Tijdelijke aanduiding voor voettekst 5">
            <a:extLst>
              <a:ext uri="{FF2B5EF4-FFF2-40B4-BE49-F238E27FC236}">
                <a16:creationId xmlns:a16="http://schemas.microsoft.com/office/drawing/2014/main" id="{00C7BDA1-6678-77CE-2355-70E89A203D9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23244E1-11EE-AAA4-7066-BD7054C11A74}"/>
              </a:ext>
            </a:extLst>
          </p:cNvPr>
          <p:cNvSpPr>
            <a:spLocks noGrp="1"/>
          </p:cNvSpPr>
          <p:nvPr>
            <p:ph type="sldNum" sz="quarter" idx="12"/>
          </p:nvPr>
        </p:nvSpPr>
        <p:spPr/>
        <p:txBody>
          <a:bodyPr/>
          <a:lstStyle/>
          <a:p>
            <a:fld id="{26B3EE00-970E-47D1-BBBA-19EC74F8F293}" type="slidenum">
              <a:rPr lang="nl-NL" smtClean="0"/>
              <a:t>‹nr.›</a:t>
            </a:fld>
            <a:endParaRPr lang="nl-NL"/>
          </a:p>
        </p:txBody>
      </p:sp>
    </p:spTree>
    <p:extLst>
      <p:ext uri="{BB962C8B-B14F-4D97-AF65-F5344CB8AC3E}">
        <p14:creationId xmlns:p14="http://schemas.microsoft.com/office/powerpoint/2010/main" val="184360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CB76848A-5480-3CDE-5783-BCB6526506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E769E973-C1B2-7821-8858-EA484826F4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7EFBE5A-0293-3166-8BA6-ACB0F59EB89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D13FB-9A53-4FED-85E4-6F1B3A6EA1EB}" type="datetimeFigureOut">
              <a:rPr lang="nl-NL" smtClean="0"/>
              <a:t>23-12-25</a:t>
            </a:fld>
            <a:endParaRPr lang="nl-NL"/>
          </a:p>
        </p:txBody>
      </p:sp>
      <p:sp>
        <p:nvSpPr>
          <p:cNvPr id="5" name="Tijdelijke aanduiding voor voettekst 4">
            <a:extLst>
              <a:ext uri="{FF2B5EF4-FFF2-40B4-BE49-F238E27FC236}">
                <a16:creationId xmlns:a16="http://schemas.microsoft.com/office/drawing/2014/main" id="{BBF44890-7F86-99C6-8E33-6F5DAEEF36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F5193D9A-7F04-7AB6-E28A-4A38BBB6A4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B3EE00-970E-47D1-BBBA-19EC74F8F293}" type="slidenum">
              <a:rPr lang="nl-NL" smtClean="0"/>
              <a:t>‹nr.›</a:t>
            </a:fld>
            <a:endParaRPr lang="nl-NL"/>
          </a:p>
        </p:txBody>
      </p:sp>
    </p:spTree>
    <p:extLst>
      <p:ext uri="{BB962C8B-B14F-4D97-AF65-F5344CB8AC3E}">
        <p14:creationId xmlns:p14="http://schemas.microsoft.com/office/powerpoint/2010/main" val="2403972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82099A-48E1-38EC-7255-576DEAA01031}"/>
              </a:ext>
            </a:extLst>
          </p:cNvPr>
          <p:cNvSpPr>
            <a:spLocks noGrp="1"/>
          </p:cNvSpPr>
          <p:nvPr>
            <p:ph type="ctrTitle"/>
          </p:nvPr>
        </p:nvSpPr>
        <p:spPr/>
        <p:txBody>
          <a:bodyPr>
            <a:normAutofit/>
          </a:bodyPr>
          <a:lstStyle/>
          <a:p>
            <a:r>
              <a:rPr lang="nl-NL" dirty="0"/>
              <a:t>De gebeurtenissen bij de verkoop van Villa Mariahove</a:t>
            </a:r>
          </a:p>
        </p:txBody>
      </p:sp>
      <p:sp>
        <p:nvSpPr>
          <p:cNvPr id="3" name="Ondertitel 2">
            <a:extLst>
              <a:ext uri="{FF2B5EF4-FFF2-40B4-BE49-F238E27FC236}">
                <a16:creationId xmlns:a16="http://schemas.microsoft.com/office/drawing/2014/main" id="{298C7DAC-72DF-41D9-B48D-9C03A1DD00B6}"/>
              </a:ext>
            </a:extLst>
          </p:cNvPr>
          <p:cNvSpPr>
            <a:spLocks noGrp="1"/>
          </p:cNvSpPr>
          <p:nvPr>
            <p:ph type="subTitle" idx="1"/>
          </p:nvPr>
        </p:nvSpPr>
        <p:spPr/>
        <p:txBody>
          <a:bodyPr>
            <a:normAutofit/>
          </a:bodyPr>
          <a:lstStyle/>
          <a:p>
            <a:r>
              <a:rPr lang="nl-NL" dirty="0"/>
              <a:t>Auteur: B.V. Nibbering, koper Villa Mariahove</a:t>
            </a:r>
          </a:p>
          <a:p>
            <a:endParaRPr lang="nl-NL" dirty="0"/>
          </a:p>
        </p:txBody>
      </p:sp>
    </p:spTree>
    <p:extLst>
      <p:ext uri="{BB962C8B-B14F-4D97-AF65-F5344CB8AC3E}">
        <p14:creationId xmlns:p14="http://schemas.microsoft.com/office/powerpoint/2010/main" val="775929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De rapporten die er zijn, Grontmij en Verzekeraar</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nl-NL" dirty="0"/>
              <a:t>Bij dit verhaal zijn er 2 belangrijke rapporten. </a:t>
            </a:r>
          </a:p>
          <a:p>
            <a:pPr marL="0" indent="0">
              <a:buNone/>
            </a:pPr>
            <a:r>
              <a:rPr lang="nl-NL" dirty="0"/>
              <a:t>1 rapport van de Grontmij genaamd Kostenraming bouwkundig herstel brandschade en constructieve gebreken. </a:t>
            </a:r>
          </a:p>
          <a:p>
            <a:pPr marL="0" indent="0">
              <a:buNone/>
            </a:pPr>
            <a:r>
              <a:rPr lang="nl-NL" dirty="0"/>
              <a:t>Dit rapport bestaat uit 2 gedeeltes/versie, 1 gedeelte/versie waarin gesproken wordt over herstelkosten van 456000 euro ex btw (543000 euro inclusief btw). In dat 1</a:t>
            </a:r>
            <a:r>
              <a:rPr lang="nl-NL" baseline="30000" dirty="0"/>
              <a:t>e</a:t>
            </a:r>
            <a:r>
              <a:rPr lang="nl-NL" dirty="0"/>
              <a:t> gedeelte/versie wordt NIET gesproken over het economisch waardeverlies.</a:t>
            </a:r>
          </a:p>
          <a:p>
            <a:pPr marL="0" indent="0">
              <a:buNone/>
            </a:pPr>
            <a:r>
              <a:rPr lang="nl-NL" dirty="0"/>
              <a:t>Een 2</a:t>
            </a:r>
            <a:r>
              <a:rPr lang="nl-NL" baseline="30000" dirty="0"/>
              <a:t>e</a:t>
            </a:r>
            <a:r>
              <a:rPr lang="nl-NL" dirty="0"/>
              <a:t> gedeelte/versie van dit rapport waar de herstelkosten beraamd worden op minimaal 535000 ex btw, 637000 </a:t>
            </a:r>
            <a:r>
              <a:rPr lang="nl-NL" dirty="0" err="1"/>
              <a:t>incl</a:t>
            </a:r>
            <a:r>
              <a:rPr lang="nl-NL" dirty="0"/>
              <a:t> BTW en de economische schade op 339000 ex btw en 404000 incl. btw. </a:t>
            </a:r>
          </a:p>
          <a:p>
            <a:pPr marL="0" indent="0">
              <a:buNone/>
            </a:pPr>
            <a:r>
              <a:rPr lang="nl-NL" dirty="0"/>
              <a:t>In dat 2</a:t>
            </a:r>
            <a:r>
              <a:rPr lang="nl-NL" baseline="30000" dirty="0"/>
              <a:t>e</a:t>
            </a:r>
            <a:r>
              <a:rPr lang="nl-NL" dirty="0"/>
              <a:t> gedeelte zijn de herstelkosten bijna 1 ton meer en wordt inzicht gegeven in het verschil tussen herstelkosten en economische schade. </a:t>
            </a:r>
          </a:p>
          <a:p>
            <a:pPr marL="0" indent="0">
              <a:buNone/>
            </a:pPr>
            <a:endParaRPr lang="nl-NL" dirty="0"/>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3882227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De rapporten die er zijn, vervolg</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Een tweede rapport is het rapport van de verzekeraar wat bij de gemeente bekend was ruim vóór dat er een koopcontract met ontbindende voorwaarden getekend was. </a:t>
            </a:r>
          </a:p>
          <a:p>
            <a:pPr marL="0" indent="0">
              <a:buNone/>
            </a:pPr>
            <a:r>
              <a:rPr lang="nl-NL" dirty="0"/>
              <a:t>Dit rapport geeft bedragen aan die de verzekeraar bereid is uit te betalen aan de gemeente in geval van ofwel verkoop van het pand ofwel zelf herstellen. Concrete bedragen, concreet geld, geen schatting zoals in het rapport van de Grontmij. </a:t>
            </a:r>
          </a:p>
          <a:p>
            <a:pPr marL="0" indent="0">
              <a:buNone/>
            </a:pPr>
            <a:r>
              <a:rPr lang="nl-NL" dirty="0"/>
              <a:t>Deze verzekeraar geeft aan dat de herbouwwaarde gebouw 725.000 euro is inclusief btw en het economisch waardeverlies 492.000 inclusief BTW. De totale bedragen zijn nog fors meer, maar dat zijn bereddingskosten. </a:t>
            </a:r>
          </a:p>
          <a:p>
            <a:pPr marL="0" indent="0">
              <a:buNone/>
            </a:pP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2481119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Feiten die in het proces onweerlegbaar zijn.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Wij hebben als koper slechts een stuk c.q. een versie van het rapport gezien waarin de herstelkosten ong. 100.000 euro minder waren. Het rapport van de Grontmij waarin een substantieel hoger bedrag stond EN waarin gesproken wordt over economische waardeverlies wordt hebben wij nooit gezien. </a:t>
            </a:r>
          </a:p>
          <a:p>
            <a:pPr marL="0" indent="0">
              <a:buNone/>
            </a:pPr>
            <a:r>
              <a:rPr lang="nl-NL" dirty="0"/>
              <a:t>Gemeente Roosendaal beschikte vóór het tekenen van de koopacte over het rapport van de verzekeraar met de concrete bedragen die uitbetaald werden, dat is aan ons NOOIT getoond.</a:t>
            </a:r>
          </a:p>
          <a:p>
            <a:pPr marL="0" indent="0">
              <a:buNone/>
            </a:pPr>
            <a:r>
              <a:rPr lang="nl-NL" dirty="0"/>
              <a:t>Er zijn vele indicaties meer dat er fors gemanipuleerd is bij het verkoopproces van Vila Mariahove, het merendeel kunt u lezen op deze website, ééntje wil ik u tonen in de volgende sheet. </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3315010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err="1"/>
              <a:t>Emails</a:t>
            </a:r>
            <a:r>
              <a:rPr lang="nl-NL" dirty="0"/>
              <a:t> tussen Nobelen en Uithof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fontScale="92500"/>
          </a:bodyPr>
          <a:lstStyle/>
          <a:p>
            <a:pPr marL="0" indent="0">
              <a:buNone/>
            </a:pPr>
            <a:r>
              <a:rPr lang="nl-NL" dirty="0"/>
              <a:t>Op 20-02-2008 schrijft Nobelen (makelaar) aan Uithof (gemeente) in de concept brief voor </a:t>
            </a:r>
            <a:r>
              <a:rPr lang="nl-NL" dirty="0" err="1"/>
              <a:t>potentiele</a:t>
            </a:r>
            <a:r>
              <a:rPr lang="nl-NL" dirty="0"/>
              <a:t> kopers:</a:t>
            </a:r>
          </a:p>
          <a:p>
            <a:pPr marL="0" indent="0">
              <a:buNone/>
            </a:pPr>
            <a:r>
              <a:rPr lang="nl-NL" dirty="0"/>
              <a:t>“door Grontmij is een opzet gemaakt van herstel brandschade en beperkte renovatie van het complex. Dit betreft een bedrag van ca. 600.000 te vermeerderen met BTW”</a:t>
            </a:r>
          </a:p>
          <a:p>
            <a:pPr marL="0" indent="0">
              <a:buNone/>
            </a:pPr>
            <a:r>
              <a:rPr lang="nl-NL" dirty="0"/>
              <a:t>Uithof (gemeente) verbiedt Nobelen dit te noemen, alhoewel Nobelen zich (kennelijk) baseert op een rapport van de Grontmij.</a:t>
            </a:r>
          </a:p>
          <a:p>
            <a:pPr marL="0" indent="0">
              <a:buNone/>
            </a:pPr>
            <a:r>
              <a:rPr lang="nl-NL" dirty="0"/>
              <a:t>Uithof: “Het noemen van dit bedrag komt uit de lucht vallen. Wat mij betreft hoeft dit niet genoemd te worden”. </a:t>
            </a:r>
          </a:p>
          <a:p>
            <a:pPr marL="0" indent="0">
              <a:buNone/>
            </a:pPr>
            <a:r>
              <a:rPr lang="nl-NL" dirty="0">
                <a:highlight>
                  <a:srgbClr val="FFFF00"/>
                </a:highlight>
              </a:rPr>
              <a:t>Toevoeging: in het rapport van de Grontmij staat exact dit bedrag van zes ton, Uithof moet dat geweten hebben, Nobelen beschikte over dit rapport.</a:t>
            </a:r>
          </a:p>
          <a:p>
            <a:pPr marL="0" indent="0">
              <a:buNone/>
            </a:pPr>
            <a:endParaRPr lang="nl-NL" dirty="0"/>
          </a:p>
        </p:txBody>
      </p:sp>
    </p:spTree>
    <p:extLst>
      <p:ext uri="{BB962C8B-B14F-4D97-AF65-F5344CB8AC3E}">
        <p14:creationId xmlns:p14="http://schemas.microsoft.com/office/powerpoint/2010/main" val="3862847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Het tot stand komen van de koopsom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Allereerst is heel simpel aan te tonen dat gemeente Roosendaal het zakelijk risico van het verschil tussen reële herbouwkosten en economische schade legt bij de ondernemer.</a:t>
            </a:r>
          </a:p>
          <a:p>
            <a:pPr marL="0" indent="0">
              <a:buNone/>
            </a:pPr>
            <a:r>
              <a:rPr lang="nl-NL" dirty="0">
                <a:highlight>
                  <a:srgbClr val="FFFF00"/>
                </a:highlight>
              </a:rPr>
              <a:t>Ze nemen economische schade op in de formule (koopsom voor de brand – verzekeringspenningen), waardoor 100 % vast staat dat de potentiële koper al een aantal ton meer moet betalen dan de prijs vóór de brand, om het pand te herstellen na de brand.</a:t>
            </a:r>
          </a:p>
          <a:p>
            <a:pPr marL="0" indent="0">
              <a:buNone/>
            </a:pPr>
            <a:r>
              <a:rPr lang="nl-NL" dirty="0"/>
              <a:t>Dit beleid zou volgens gemeente Roosendaal geaccordeerd zijn door burgemeester </a:t>
            </a:r>
            <a:r>
              <a:rPr lang="nl-NL" dirty="0" err="1"/>
              <a:t>Niederer</a:t>
            </a:r>
            <a:r>
              <a:rPr lang="nl-NL" dirty="0"/>
              <a:t>, alle wethouders en gemeenteraad. Ik herhaal slechts wat gemeente Roosendaal mij mede deelt. </a:t>
            </a:r>
          </a:p>
        </p:txBody>
      </p:sp>
    </p:spTree>
    <p:extLst>
      <p:ext uri="{BB962C8B-B14F-4D97-AF65-F5344CB8AC3E}">
        <p14:creationId xmlns:p14="http://schemas.microsoft.com/office/powerpoint/2010/main" val="2460382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Berekening koopsom volgens eigen mededelingen van gemeente richting derden.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Allereerst bekijken we de “verkoopprijs voor de brand” zoals opgenomen in de berekening. </a:t>
            </a:r>
          </a:p>
          <a:p>
            <a:pPr marL="0" indent="0">
              <a:buNone/>
            </a:pPr>
            <a:r>
              <a:rPr lang="nl-NL" dirty="0"/>
              <a:t>Miel Nobelen, makelaar, wordt gevraagd een reële inschatting te maken van deze component van de formule. Hij schat in dat dit 1.050.000 moet zijn. Dat is het advies van een expert die hierom gevraagd wordt. Is ook passend bij het feit dat het voor de brand absoluut niet verkocht werd voor 1.150.000 (vraagprijs).</a:t>
            </a:r>
          </a:p>
          <a:p>
            <a:pPr marL="0" indent="0">
              <a:buNone/>
            </a:pPr>
            <a:r>
              <a:rPr lang="nl-NL" dirty="0"/>
              <a:t>Gemeente Roosendaal negeert dit advies (zonder enige onderbouwing) en stelt die component van de formule op 1.150.000. Later zal ik u aantonen dat gemeente Roosendaal wel maar adviezen van experts negeert c.q. aanvalt die haar niet bevallen. </a:t>
            </a:r>
          </a:p>
        </p:txBody>
      </p:sp>
    </p:spTree>
    <p:extLst>
      <p:ext uri="{BB962C8B-B14F-4D97-AF65-F5344CB8AC3E}">
        <p14:creationId xmlns:p14="http://schemas.microsoft.com/office/powerpoint/2010/main" val="4211170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1</a:t>
            </a:r>
            <a:r>
              <a:rPr lang="nl-NL" baseline="30000" dirty="0"/>
              <a:t>e</a:t>
            </a:r>
            <a:r>
              <a:rPr lang="nl-NL" dirty="0"/>
              <a:t> 3 ton extra kosten voor de koper bereikt.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Door het advies van de expert Nobelen te negeren, verhoogt de gemeente Roosendaal de verkoopprijs met 100.000 euro. Leen dit bedrag 10 jaar tegen 6.4 %, dan heeft de ondernemer zijn 1</a:t>
            </a:r>
            <a:r>
              <a:rPr lang="nl-NL" baseline="30000" dirty="0"/>
              <a:t>e</a:t>
            </a:r>
            <a:r>
              <a:rPr lang="nl-NL" dirty="0"/>
              <a:t> 174.773 euro extra kosten al te pakken.</a:t>
            </a:r>
          </a:p>
          <a:p>
            <a:pPr marL="0" indent="0">
              <a:buNone/>
            </a:pPr>
            <a:r>
              <a:rPr lang="nl-NL" dirty="0"/>
              <a:t>Maar we gaan verder….</a:t>
            </a:r>
          </a:p>
          <a:p>
            <a:pPr marL="0" indent="0">
              <a:buNone/>
            </a:pPr>
            <a:r>
              <a:rPr lang="nl-NL" dirty="0"/>
              <a:t>Gemeente zelf zegt dat uitbetaalde verzekeringspenningen opgenomen worden in de formule. Zij rekent met 4 ton. Vóór de verkoop was bekend dat de uitbetaalde verzekeringspenning op basis van economische schade 492.000 euro bedroegen. Dit scheelt opnieuw 92.000 euro. Zet dit uit 10 jaar tegen 6.4 % en het totale bedrag wat de ondernemer meer betaalt is al 335.564 euro. </a:t>
            </a:r>
          </a:p>
        </p:txBody>
      </p:sp>
    </p:spTree>
    <p:extLst>
      <p:ext uri="{BB962C8B-B14F-4D97-AF65-F5344CB8AC3E}">
        <p14:creationId xmlns:p14="http://schemas.microsoft.com/office/powerpoint/2010/main" val="3484720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Extra schade door reële herstelkosten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U zag in de vorige sheet, </a:t>
            </a:r>
            <a:r>
              <a:rPr lang="nl-NL" dirty="0">
                <a:highlight>
                  <a:srgbClr val="FFFF00"/>
                </a:highlight>
              </a:rPr>
              <a:t>dat als de formule berekend zou worden zoals gemeente Roosendaal dit gecommuniceerd heeft</a:t>
            </a:r>
            <a:r>
              <a:rPr lang="nl-NL" dirty="0"/>
              <a:t>, een ondernemer al 192.000 euro benadeeld wordt, met rente totaal 335.564 euro.</a:t>
            </a:r>
          </a:p>
          <a:p>
            <a:pPr marL="0" indent="0">
              <a:buNone/>
            </a:pPr>
            <a:r>
              <a:rPr lang="nl-NL" dirty="0"/>
              <a:t>Maar dan heeft die ondernemer Villa Mariahove nog niet kunnen herbouwen, simpel gezegd omdat het bedrag voor economisch herstel is afgetrokken van de koopsom, maar de ondernemer uiteraard het reële herstelbedrag moet betalen om te voldoen aan zijn </a:t>
            </a:r>
            <a:r>
              <a:rPr lang="nl-NL" dirty="0" err="1"/>
              <a:t>herbouwPLICHT</a:t>
            </a:r>
            <a:r>
              <a:rPr lang="nl-NL" dirty="0"/>
              <a:t> van het Rijksmonument.</a:t>
            </a:r>
          </a:p>
          <a:p>
            <a:pPr marL="0" indent="0">
              <a:buNone/>
            </a:pPr>
            <a:r>
              <a:rPr lang="nl-NL" dirty="0"/>
              <a:t>Globaal is de benadeling dan 425.000 (725.000 reële herstelkosten – 4 ton korting die de gemeente gaf en gecorrigeerde verkoopprijs), uitgezet tegen 6.4 % 10 jaar = 742.786 euro. </a:t>
            </a:r>
          </a:p>
        </p:txBody>
      </p:sp>
    </p:spTree>
    <p:extLst>
      <p:ext uri="{BB962C8B-B14F-4D97-AF65-F5344CB8AC3E}">
        <p14:creationId xmlns:p14="http://schemas.microsoft.com/office/powerpoint/2010/main" val="33048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742.786 euro extra lasten voor restauratie</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Burgers van Roosendaal, laat dit even bezinken.</a:t>
            </a:r>
          </a:p>
          <a:p>
            <a:pPr marL="0" indent="0">
              <a:buNone/>
            </a:pPr>
            <a:r>
              <a:rPr lang="nl-NL" dirty="0"/>
              <a:t>Op basis van alle bekende objectieve feiten (bekend bij de gemeente vóór de verkoop bij de gemeente) betaalt een ondernemer die een hypotheek moet nemen 743.000 euro meer voor een gerestaureerd Villa Mariahove na de brand, t.o.v. de situatie wanneer hij Villa Mariahove voor de brand had gekocht. </a:t>
            </a:r>
          </a:p>
          <a:p>
            <a:pPr marL="0" indent="0">
              <a:buNone/>
            </a:pPr>
            <a:r>
              <a:rPr lang="nl-NL" dirty="0"/>
              <a:t>In de loop van de jaren is hier heel veel over gecommuniceerd. Stellingname van gemeente Roosendaal is dat er niets mis is gegaan en dat zij uitermate integer gehandeld hebben. Uiteraard toont intern “onderzoek” dit aan. Ook de Commissie Ombudsman heeft dit “onderzocht” en komt tot dezelfde conclusie. </a:t>
            </a:r>
          </a:p>
        </p:txBody>
      </p:sp>
    </p:spTree>
    <p:extLst>
      <p:ext uri="{BB962C8B-B14F-4D97-AF65-F5344CB8AC3E}">
        <p14:creationId xmlns:p14="http://schemas.microsoft.com/office/powerpoint/2010/main" val="2481129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Burgemeester van Midden/college van B en W</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In 2022 benader ik de heer van Midden met een aantal vragen. Deze belooft in april e.e.a. met hoge prioriteit te beantwoorden. September 2022 heb ik nog niets gehoord. </a:t>
            </a:r>
          </a:p>
          <a:p>
            <a:pPr marL="0" indent="0">
              <a:buNone/>
            </a:pPr>
            <a:r>
              <a:rPr lang="nl-NL" dirty="0"/>
              <a:t>Er volgen wat </a:t>
            </a:r>
            <a:r>
              <a:rPr lang="nl-NL" dirty="0" err="1"/>
              <a:t>emails</a:t>
            </a:r>
            <a:r>
              <a:rPr lang="nl-NL" dirty="0"/>
              <a:t>. In één ervan stuur ik alle senior juristen van gemeente Roosendaal de details van het verkoopproces, met de vraag of zijzelf willen beoordelen of hun werkgever integer is. Daar is uiteraard niets mis mee, het zijn juristen. Mocht ik ongelijk hebben, zien zij dat uiteraard ook direct en kunnen ze vertrouwen hebben in hun integere organisatie.</a:t>
            </a:r>
          </a:p>
        </p:txBody>
      </p:sp>
    </p:spTree>
    <p:extLst>
      <p:ext uri="{BB962C8B-B14F-4D97-AF65-F5344CB8AC3E}">
        <p14:creationId xmlns:p14="http://schemas.microsoft.com/office/powerpoint/2010/main" val="108070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lstStyle/>
          <a:p>
            <a:r>
              <a:rPr lang="nl-NL" dirty="0"/>
              <a:t>Rijksmonument Villa Mariahove Roosendaal</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p:txBody>
          <a:bodyPr>
            <a:normAutofit/>
          </a:bodyPr>
          <a:lstStyle/>
          <a:p>
            <a:pPr marL="0" indent="0">
              <a:buNone/>
            </a:pPr>
            <a:r>
              <a:rPr lang="nl-NL" dirty="0"/>
              <a:t>De “oude muziekschool” stond voor de brand reeds 5 jaar te koop. </a:t>
            </a:r>
          </a:p>
          <a:p>
            <a:pPr marL="0" indent="0">
              <a:buNone/>
            </a:pPr>
            <a:r>
              <a:rPr lang="nl-NL" dirty="0"/>
              <a:t>De interesse om het aan te kopen voor die prijs was minimaal. </a:t>
            </a:r>
          </a:p>
          <a:p>
            <a:pPr marL="0" indent="0">
              <a:buNone/>
            </a:pPr>
            <a:r>
              <a:rPr lang="nl-NL" dirty="0"/>
              <a:t>De verkoopprijs vóór de brand was  1.150.000 euro</a:t>
            </a:r>
          </a:p>
          <a:p>
            <a:pPr marL="0" indent="0">
              <a:buNone/>
            </a:pPr>
            <a:r>
              <a:rPr lang="nl-NL" dirty="0"/>
              <a:t>Er kan vóór de brand al geconcludeerd worden dat bij een eventuele verkoop het niet voor dit bedrag verkocht ging worden. </a:t>
            </a:r>
          </a:p>
          <a:p>
            <a:pPr marL="0" indent="0">
              <a:buNone/>
            </a:pPr>
            <a:r>
              <a:rPr lang="nl-NL" dirty="0"/>
              <a:t>Het pand werd antikraak bewoond. De afgelopen 5 jaar was er geen enkel onderhoud aan gepleegd. Electrische installaties waren in een ronduit gevaarlijke staat. Ik, als koper, heb nl. alles moeten vervangen dus kan dit onderbouwen. </a:t>
            </a:r>
          </a:p>
        </p:txBody>
      </p:sp>
    </p:spTree>
    <p:extLst>
      <p:ext uri="{BB962C8B-B14F-4D97-AF65-F5344CB8AC3E}">
        <p14:creationId xmlns:p14="http://schemas.microsoft.com/office/powerpoint/2010/main" val="23174235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Dictatoriaal decreet van dhr. Van Midden en wethouders.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nl-NL" dirty="0"/>
              <a:t>Dit valt verkeerd bij college van B en W. </a:t>
            </a:r>
          </a:p>
          <a:p>
            <a:pPr marL="0" indent="0">
              <a:buNone/>
            </a:pPr>
            <a:r>
              <a:rPr lang="nl-NL" dirty="0"/>
              <a:t>Ik krijg een aangetekende brief waarin mij verboden wordt op enige wijze contact te hebben met de gemeente en een enkele ambtenaar zal mij eens per maand antwoorden op mijn vragen. </a:t>
            </a:r>
          </a:p>
          <a:p>
            <a:pPr marL="0" indent="0">
              <a:buNone/>
            </a:pPr>
            <a:r>
              <a:rPr lang="nl-NL" dirty="0"/>
              <a:t>Citaat: “Dit houdt in dat u vanaf heden alle correspondentie tot hem dient te richten en op geen enkele andere wijze (fysiek, telefonisch, schriftelijk, via mail en/of </a:t>
            </a:r>
            <a:r>
              <a:rPr lang="nl-NL" dirty="0" err="1"/>
              <a:t>social</a:t>
            </a:r>
            <a:r>
              <a:rPr lang="nl-NL" dirty="0"/>
              <a:t> media) contact legt met gemeente Roosendaal, haar bestuurders of medewerksters. “</a:t>
            </a:r>
          </a:p>
          <a:p>
            <a:pPr marL="0" indent="0">
              <a:buNone/>
            </a:pPr>
            <a:r>
              <a:rPr lang="nl-NL" dirty="0"/>
              <a:t>Saillant detail is dat ik belangrijke vragen had waarvan de antwoorden nodig waren om tot verkoop van 2 appartementen over te kunnen gaan. Door het niet beantwoorden van vragen is 3 x een concrete verkoop niet door gegaan. Alsof 743.000 euro schade niet genoeg is.</a:t>
            </a:r>
          </a:p>
        </p:txBody>
      </p:sp>
    </p:spTree>
    <p:extLst>
      <p:ext uri="{BB962C8B-B14F-4D97-AF65-F5344CB8AC3E}">
        <p14:creationId xmlns:p14="http://schemas.microsoft.com/office/powerpoint/2010/main" val="2788417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Dictatoriaal decreet van dhr. Van Midden en wethouders (vervolg)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U snapt dat ik dit soort ingrijpende beperkingen van mijn basale rechten graag bespreek met college van B en W. </a:t>
            </a:r>
          </a:p>
          <a:p>
            <a:pPr marL="0" indent="0">
              <a:buNone/>
            </a:pPr>
            <a:r>
              <a:rPr lang="nl-NL" dirty="0"/>
              <a:t>Ik heb dhr. Van Midden letterlijk geschreven of hij dit decreet op zijn persoonlijke facebookpagina wil posten, zodat u als burgers van Roosendaal kan zien wat een krachtdadige bestuurder hij is, als hij de grootste crimineel van Roosendaal aanpakt, de man die minimaal een 7 ton verloren heeft op de restauratie van Villa Mariahove. </a:t>
            </a:r>
          </a:p>
          <a:p>
            <a:pPr marL="0" indent="0">
              <a:buNone/>
            </a:pPr>
            <a:r>
              <a:rPr lang="nl-NL" dirty="0"/>
              <a:t>Tot mijn verbazing doet hij dat niet. Ik dacht dat een krachtige bestuurder dit soort acties ook graag openbaar zou maken.  </a:t>
            </a:r>
          </a:p>
        </p:txBody>
      </p:sp>
    </p:spTree>
    <p:extLst>
      <p:ext uri="{BB962C8B-B14F-4D97-AF65-F5344CB8AC3E}">
        <p14:creationId xmlns:p14="http://schemas.microsoft.com/office/powerpoint/2010/main" val="348641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Vermoeden misbruik macht door van Midden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Er loopt een aanvraag omgevingsvergunning vanuit mij. Het betreft een verbouwing binnen Villa Marihove. </a:t>
            </a:r>
          </a:p>
          <a:p>
            <a:pPr marL="0" indent="0">
              <a:buNone/>
            </a:pPr>
            <a:r>
              <a:rPr lang="nl-NL" dirty="0"/>
              <a:t>Dhr. Van Midden vraagt advies aan zijn concern controller wat hij moet doen met deze aanvraag. De concern controller geeft aan dat hij mij eerst nog een gesprek met de RCM moet aanbieden in mijn pand, en indien ik dat weiger, de vergunning te weigeren.</a:t>
            </a:r>
          </a:p>
          <a:p>
            <a:pPr marL="0" indent="0">
              <a:buNone/>
            </a:pPr>
            <a:r>
              <a:rPr lang="nl-NL" dirty="0"/>
              <a:t>Van Midden legt dat advies naast zich neer. Het was een goed advies, de RCM (rijksdienst die adviseert bij verbouwingen aan Rijksmonumenten) komt nl. niet even zelf kijken, maar adviseert vanuit Den Haag zonder ooit het gebouw te bezoeken of de eigenaar te spreken. </a:t>
            </a:r>
          </a:p>
        </p:txBody>
      </p:sp>
    </p:spTree>
    <p:extLst>
      <p:ext uri="{BB962C8B-B14F-4D97-AF65-F5344CB8AC3E}">
        <p14:creationId xmlns:p14="http://schemas.microsoft.com/office/powerpoint/2010/main" val="16197912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Vervolg vermoeden machtsmisbruik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fontScale="92500"/>
          </a:bodyPr>
          <a:lstStyle/>
          <a:p>
            <a:pPr marL="0" indent="0">
              <a:buNone/>
            </a:pPr>
            <a:r>
              <a:rPr lang="nl-NL" dirty="0"/>
              <a:t>Ik vraag dhr. Van Midden in een fase dat er een voornemen tot weigering ligt waarom hij voornemens is dit besluit neemt. Geen antwoord. Hij geeft de definitieve weigering af.</a:t>
            </a:r>
          </a:p>
          <a:p>
            <a:pPr marL="0" indent="0">
              <a:buNone/>
            </a:pPr>
            <a:r>
              <a:rPr lang="nl-NL" dirty="0"/>
              <a:t>Ik vraag hem zijn onderbouwing waarom hij, nadat ik hem aangeef moeite te hebben met dit besluit, hij toch weigert, geen antwoord.</a:t>
            </a:r>
          </a:p>
          <a:p>
            <a:pPr marL="0" indent="0">
              <a:buNone/>
            </a:pPr>
            <a:r>
              <a:rPr lang="nl-NL" dirty="0"/>
              <a:t>Ik dien een klacht in, wordt niet behandeld.</a:t>
            </a:r>
          </a:p>
          <a:p>
            <a:pPr marL="0" indent="0">
              <a:buNone/>
            </a:pPr>
            <a:r>
              <a:rPr lang="nl-NL" dirty="0"/>
              <a:t>Ik dien een klacht in bij de Commissie Ombudsman, wordt niet behandeld. </a:t>
            </a:r>
          </a:p>
          <a:p>
            <a:pPr marL="0" indent="0">
              <a:buNone/>
            </a:pPr>
            <a:r>
              <a:rPr lang="nl-NL" dirty="0"/>
              <a:t>Ik verzoek alle wethouders en directeuren en senior juristen van de gemeente een melding vermoeden integriteitsschending te doen, doen ze niet. </a:t>
            </a:r>
          </a:p>
          <a:p>
            <a:pPr marL="0" indent="0">
              <a:buNone/>
            </a:pPr>
            <a:r>
              <a:rPr lang="nl-NL" dirty="0"/>
              <a:t>E.e.a. ligt nu bij mevr. Adema, commissaris van de Koning.</a:t>
            </a:r>
          </a:p>
        </p:txBody>
      </p:sp>
    </p:spTree>
    <p:extLst>
      <p:ext uri="{BB962C8B-B14F-4D97-AF65-F5344CB8AC3E}">
        <p14:creationId xmlns:p14="http://schemas.microsoft.com/office/powerpoint/2010/main" val="1003816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Gevolg handelen van Midden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Mijn omgevingsvergunning wordt geweigerd. Dat heeft forse financiële consequenties voor mij. Het kost mij tijd en geld om in bezwaar en beroep te gaan. (waarbij gemeente Roosendaal overigens aangaf dat ik direct beroep moest aantekenen en dat bezwaar niet kon ?????) </a:t>
            </a:r>
          </a:p>
          <a:p>
            <a:pPr marL="0" indent="0">
              <a:buNone/>
            </a:pPr>
            <a:r>
              <a:rPr lang="nl-NL" dirty="0"/>
              <a:t>Een potentiële verkoop van een deel van het pand gaat hierdoor niet door. </a:t>
            </a:r>
          </a:p>
          <a:p>
            <a:pPr marL="0" indent="0">
              <a:buNone/>
            </a:pPr>
            <a:r>
              <a:rPr lang="nl-NL" dirty="0"/>
              <a:t>Op basis van de objectieve informatie op deze website wil ik u vragen zelf te oordelen of u het handelen van ons college van B en W zou betitelen als misbruik van macht. Mijns inziens zou de hoeder van de integriteit, burgemeester van Midden en zijn wethouders dan </a:t>
            </a:r>
            <a:r>
              <a:rPr lang="nl-NL" dirty="0" err="1"/>
              <a:t>strafrechterlijk</a:t>
            </a:r>
            <a:r>
              <a:rPr lang="nl-NL" dirty="0"/>
              <a:t> vervolgd moeten worden.  </a:t>
            </a:r>
          </a:p>
        </p:txBody>
      </p:sp>
    </p:spTree>
    <p:extLst>
      <p:ext uri="{BB962C8B-B14F-4D97-AF65-F5344CB8AC3E}">
        <p14:creationId xmlns:p14="http://schemas.microsoft.com/office/powerpoint/2010/main" val="23914569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Onverwachte wending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fontScale="92500"/>
          </a:bodyPr>
          <a:lstStyle/>
          <a:p>
            <a:pPr marL="0" indent="0">
              <a:buNone/>
            </a:pPr>
            <a:r>
              <a:rPr lang="nl-NL" dirty="0"/>
              <a:t>Waarom college van B en W mijn vergunning weigert is me onduidelijk. Derden suggereren dat deze bestuurder narcistisch gekrenkt is door mijn wijze van communiceren. Feit is dat hij zijn handelen niet kan verklaren. </a:t>
            </a:r>
          </a:p>
          <a:p>
            <a:pPr marL="0" indent="0">
              <a:buNone/>
            </a:pPr>
            <a:r>
              <a:rPr lang="nl-NL" dirty="0"/>
              <a:t>Nadat ik onze burgemeester hier fors op aangesproken heb gebeurt er iets onverwachts. De burgemeester biedt aan een onafhankelijke expertise te laten verrichten naar de stand van zaken bij de verkoop van Villa Mariahove. </a:t>
            </a:r>
          </a:p>
          <a:p>
            <a:pPr marL="0" indent="0">
              <a:buNone/>
            </a:pPr>
            <a:r>
              <a:rPr lang="nl-NL" dirty="0"/>
              <a:t>Daarnaast krijg ik bezoek van een ambtenaar die wil praten over de omgevingsvergunning en de mogelijkheden om e.e.a. “recht te poetsen”. </a:t>
            </a:r>
          </a:p>
          <a:p>
            <a:pPr marL="0" indent="0">
              <a:buNone/>
            </a:pPr>
            <a:r>
              <a:rPr lang="nl-NL" dirty="0"/>
              <a:t>U mag zelf oordelen of het feit dat ik aantoonbaar kan aantonen dat van Midden adviezen van zijn concern controller negeert waardoor ik financiële schade lijdt, bijgedragen kan hebben aan deze onverwachte wending. </a:t>
            </a:r>
          </a:p>
        </p:txBody>
      </p:sp>
    </p:spTree>
    <p:extLst>
      <p:ext uri="{BB962C8B-B14F-4D97-AF65-F5344CB8AC3E}">
        <p14:creationId xmlns:p14="http://schemas.microsoft.com/office/powerpoint/2010/main" val="315280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Expertise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De expertise zal uitgevoerd worden door mevr. Zeilmaker, partner van een zeer groot advocatenkantoor. Zij werkt vrijwel exclusief voor de overheid. Zij rekent 18000 euro inclusief B.T.W. voor haar advies, geld wat u als burgers van Roosendaal betaalt. Vanuit commercieel oogpunt zou het kunnen zijn dat ze geneigd zou zijn mijn belangen iets minder te behartigen dan die van de gemeente, maar ik geef het een kans. </a:t>
            </a:r>
          </a:p>
          <a:p>
            <a:pPr marL="0" indent="0">
              <a:buNone/>
            </a:pPr>
            <a:r>
              <a:rPr lang="nl-NL" dirty="0"/>
              <a:t>In haar 1</a:t>
            </a:r>
            <a:r>
              <a:rPr lang="nl-NL" baseline="30000" dirty="0"/>
              <a:t>e</a:t>
            </a:r>
            <a:r>
              <a:rPr lang="nl-NL" dirty="0"/>
              <a:t> advies komt ze tot de conclusie dat gemeente Roosendaal niets verwijtbaar is. Ik moet haar erop wijzen dat ze de “smoking gun” van de documenten over het hoofd ziet, daarna volgt een aangepast concept. Hierin concludeert zij dat gemeente Roosendaal wanprestatie heeft geleverd en een onrechtmatige daad t.o.v. mij heeft begaan.</a:t>
            </a:r>
          </a:p>
        </p:txBody>
      </p:sp>
    </p:spTree>
    <p:extLst>
      <p:ext uri="{BB962C8B-B14F-4D97-AF65-F5344CB8AC3E}">
        <p14:creationId xmlns:p14="http://schemas.microsoft.com/office/powerpoint/2010/main" val="8002157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Commentaren gemeente Roosendaal</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lnSpcReduction="10000"/>
          </a:bodyPr>
          <a:lstStyle/>
          <a:p>
            <a:pPr marL="0" indent="0">
              <a:buNone/>
            </a:pPr>
            <a:r>
              <a:rPr lang="nl-NL" dirty="0"/>
              <a:t>Gemeente Roosendaal mag haar commentaar op dit concept geven.</a:t>
            </a:r>
          </a:p>
          <a:p>
            <a:pPr marL="0" indent="0">
              <a:buNone/>
            </a:pPr>
            <a:r>
              <a:rPr lang="nl-NL" dirty="0"/>
              <a:t>Normaliter verwacht je een neutrale toonzetting waarin op professionele wijze aangegeven wordt waarom de gemeente een andere mening heeft. Overigens is dat op zich al vreemd, zij is tenslotte de ingehuurde expert. </a:t>
            </a:r>
          </a:p>
          <a:p>
            <a:pPr marL="0" indent="0">
              <a:buNone/>
            </a:pPr>
            <a:r>
              <a:rPr lang="nl-NL" dirty="0"/>
              <a:t>Het commentaar van de gemeente Roosendaal is een opsomming van zaken die mevr. Zeilmaker niet goed ziet, verkeerd doet, op niet correcte wijze onderbouwt, zie voor dit stuk op mijn website.</a:t>
            </a:r>
          </a:p>
          <a:p>
            <a:pPr marL="0" indent="0">
              <a:buNone/>
            </a:pPr>
            <a:r>
              <a:rPr lang="nl-NL" dirty="0"/>
              <a:t>Feitelijk zou ik kunnen concluderen dat de ingehuurd expert volkomen waardeloos haar werk doet. Een andere verklaring zou kunnen zijn dat zij tot een conclusie komt die de gemeente niet bevalt.   </a:t>
            </a:r>
          </a:p>
        </p:txBody>
      </p:sp>
    </p:spTree>
    <p:extLst>
      <p:ext uri="{BB962C8B-B14F-4D97-AF65-F5344CB8AC3E}">
        <p14:creationId xmlns:p14="http://schemas.microsoft.com/office/powerpoint/2010/main" val="3899806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Vervolg commentaren gemeente Roosendaal</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Mevr. Balemans voert de juridische verdediging van gemeente Roosendaal. Over de toonzetting heb ik reeds gesproken in de vorige dia. Zij spreekt zich in diverse stukken telkens tegen en wisselt van standpunten. </a:t>
            </a:r>
          </a:p>
          <a:p>
            <a:pPr marL="0" indent="0">
              <a:buNone/>
            </a:pPr>
            <a:r>
              <a:rPr lang="nl-NL" dirty="0"/>
              <a:t>In haar eindconclusie komt ze met het volgende statement:</a:t>
            </a:r>
          </a:p>
          <a:p>
            <a:pPr marL="0" indent="0">
              <a:buNone/>
            </a:pPr>
            <a:r>
              <a:rPr lang="nl-NL" dirty="0">
                <a:highlight>
                  <a:srgbClr val="FFFF00"/>
                </a:highlight>
              </a:rPr>
              <a:t>Het komt op basis van de stukken ook de gemeente het meest aannemelijk voor dat ZWN voor het uitbrengen van het bod correct en volledig is geïnformeerd over de destijds beschikbare informatie over de herstelkosten (totaalbedrag € 543.008,-; rapport Grontmij versie d.d. 14 januari 2008, totaalbedrag van € 637.424,- op basis van herbouwwaarde en € 404.335 op basis van verkoopwaarde</a:t>
            </a:r>
            <a:r>
              <a:rPr lang="nl-NL" dirty="0"/>
              <a:t>; </a:t>
            </a:r>
          </a:p>
        </p:txBody>
      </p:sp>
    </p:spTree>
    <p:extLst>
      <p:ext uri="{BB962C8B-B14F-4D97-AF65-F5344CB8AC3E}">
        <p14:creationId xmlns:p14="http://schemas.microsoft.com/office/powerpoint/2010/main" val="33356712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Mijn visie op de verdediging van college van B en W.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Mevr. Balemans concludeert in opdracht van college van B en W dat de kopers volledig en goed voorgelicht zijn over de verwachte herstelkosten.</a:t>
            </a:r>
          </a:p>
          <a:p>
            <a:pPr marL="0" indent="0">
              <a:buNone/>
            </a:pPr>
            <a:r>
              <a:rPr lang="nl-NL" dirty="0"/>
              <a:t>Zij negeert daarbij een discussie van 10 jaar, ettelijke </a:t>
            </a:r>
            <a:r>
              <a:rPr lang="nl-NL" dirty="0" err="1"/>
              <a:t>emails</a:t>
            </a:r>
            <a:r>
              <a:rPr lang="nl-NL" dirty="0"/>
              <a:t> van mij waarin ik het tegenovergestelde beweer. In alle discussies van de afgelopen jaren heeft de gemeente nooit gezegd dat het onze eigen schuld was, omdat we correct voorgelicht waren.</a:t>
            </a:r>
          </a:p>
          <a:p>
            <a:pPr marL="0" indent="0">
              <a:buNone/>
            </a:pPr>
            <a:r>
              <a:rPr lang="nl-NL" dirty="0">
                <a:highlight>
                  <a:srgbClr val="FFFF00"/>
                </a:highlight>
              </a:rPr>
              <a:t>Als je dit soort uitspraken met droge ogen durft te doen, terwijl 1001 indirecte bewijzen in tegenovergestelde richting wijzen, vind ik dit niet passen bij een integere overheid</a:t>
            </a:r>
            <a:r>
              <a:rPr lang="nl-NL" dirty="0"/>
              <a:t>. De zaken staan op papier, uiteraard weigert college van B en W iedere reactie, standaard gedrag. </a:t>
            </a:r>
          </a:p>
        </p:txBody>
      </p:sp>
    </p:spTree>
    <p:extLst>
      <p:ext uri="{BB962C8B-B14F-4D97-AF65-F5344CB8AC3E}">
        <p14:creationId xmlns:p14="http://schemas.microsoft.com/office/powerpoint/2010/main" val="3378248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1DD1A8A-57D5-4A81-AD04-532B043C56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rand en rook">
            <a:extLst>
              <a:ext uri="{FF2B5EF4-FFF2-40B4-BE49-F238E27FC236}">
                <a16:creationId xmlns:a16="http://schemas.microsoft.com/office/drawing/2014/main" id="{6CBFF710-1566-A37E-C1A5-5A637EF850BF}"/>
              </a:ext>
            </a:extLst>
          </p:cNvPr>
          <p:cNvPicPr>
            <a:picLocks noChangeAspect="1"/>
          </p:cNvPicPr>
          <p:nvPr/>
        </p:nvPicPr>
        <p:blipFill rotWithShape="1">
          <a:blip r:embed="rId2"/>
          <a:srcRect t="14756" b="974"/>
          <a:stretch/>
        </p:blipFill>
        <p:spPr>
          <a:xfrm>
            <a:off x="-3047" y="10"/>
            <a:ext cx="12191999" cy="6857990"/>
          </a:xfrm>
          <a:prstGeom prst="rect">
            <a:avLst/>
          </a:prstGeom>
        </p:spPr>
      </p:pic>
      <p:sp>
        <p:nvSpPr>
          <p:cNvPr id="11" name="Rectangle 10">
            <a:extLst>
              <a:ext uri="{FF2B5EF4-FFF2-40B4-BE49-F238E27FC236}">
                <a16:creationId xmlns:a16="http://schemas.microsoft.com/office/drawing/2014/main" id="{007891EC-4501-44ED-A8C8-B11B6DB767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7602"/>
            <a:ext cx="12191999" cy="3162146"/>
          </a:xfrm>
          <a:prstGeom prst="rect">
            <a:avLst/>
          </a:prstGeom>
          <a:gradFill flip="none" rotWithShape="1">
            <a:gsLst>
              <a:gs pos="0">
                <a:srgbClr val="000000">
                  <a:alpha val="0"/>
                </a:srgbClr>
              </a:gs>
              <a:gs pos="25000">
                <a:srgbClr val="000000">
                  <a:alpha val="15000"/>
                </a:srgbClr>
              </a:gs>
              <a:gs pos="75000">
                <a:srgbClr val="000000">
                  <a:alpha val="15000"/>
                </a:srgbClr>
              </a:gs>
              <a:gs pos="50000">
                <a:srgbClr val="000000">
                  <a:alpha val="30000"/>
                </a:srgbClr>
              </a:gs>
              <a:gs pos="100000">
                <a:srgbClr val="000000">
                  <a:alpha val="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540848E-A3BA-51A3-9810-AAEAA7FEFC58}"/>
              </a:ext>
            </a:extLst>
          </p:cNvPr>
          <p:cNvSpPr>
            <a:spLocks noGrp="1"/>
          </p:cNvSpPr>
          <p:nvPr>
            <p:ph type="title"/>
          </p:nvPr>
        </p:nvSpPr>
        <p:spPr>
          <a:xfrm>
            <a:off x="1191490" y="325550"/>
            <a:ext cx="9964189" cy="912123"/>
          </a:xfrm>
          <a:effectLst>
            <a:outerShdw blurRad="50800" dist="38100" dir="2700000" algn="tl" rotWithShape="0">
              <a:prstClr val="black">
                <a:alpha val="40000"/>
              </a:prstClr>
            </a:outerShdw>
          </a:effectLst>
        </p:spPr>
        <p:txBody>
          <a:bodyPr vert="horz" lIns="91440" tIns="45720" rIns="91440" bIns="45720" rtlCol="0" anchor="b">
            <a:normAutofit fontScale="90000"/>
          </a:bodyPr>
          <a:lstStyle/>
          <a:p>
            <a:pPr algn="ctr"/>
            <a:r>
              <a:rPr lang="en-US" sz="5200" dirty="0">
                <a:solidFill>
                  <a:srgbClr val="FFFFFF"/>
                </a:solidFill>
              </a:rPr>
              <a:t>In 2007 </a:t>
            </a:r>
            <a:r>
              <a:rPr lang="en-US" sz="5200" dirty="0" err="1">
                <a:solidFill>
                  <a:srgbClr val="FFFFFF"/>
                </a:solidFill>
              </a:rPr>
              <a:t>brandt</a:t>
            </a:r>
            <a:r>
              <a:rPr lang="en-US" sz="5200" dirty="0">
                <a:solidFill>
                  <a:srgbClr val="FFFFFF"/>
                </a:solidFill>
              </a:rPr>
              <a:t> Villa </a:t>
            </a:r>
            <a:r>
              <a:rPr lang="en-US" sz="5200" dirty="0" err="1">
                <a:solidFill>
                  <a:srgbClr val="FFFFFF"/>
                </a:solidFill>
              </a:rPr>
              <a:t>Mariahove</a:t>
            </a:r>
            <a:r>
              <a:rPr lang="en-US" sz="5200" dirty="0">
                <a:solidFill>
                  <a:srgbClr val="FFFFFF"/>
                </a:solidFill>
              </a:rPr>
              <a:t> </a:t>
            </a:r>
            <a:r>
              <a:rPr lang="en-US" sz="5200" dirty="0" err="1">
                <a:solidFill>
                  <a:srgbClr val="FFFFFF"/>
                </a:solidFill>
              </a:rPr>
              <a:t>deels</a:t>
            </a:r>
            <a:r>
              <a:rPr lang="en-US" sz="5200" dirty="0">
                <a:solidFill>
                  <a:srgbClr val="FFFFFF"/>
                </a:solidFill>
              </a:rPr>
              <a:t> </a:t>
            </a:r>
            <a:r>
              <a:rPr lang="en-US" sz="5200" dirty="0" err="1">
                <a:solidFill>
                  <a:srgbClr val="FFFFFF"/>
                </a:solidFill>
              </a:rPr>
              <a:t>af</a:t>
            </a:r>
            <a:r>
              <a:rPr lang="en-US" sz="5200" dirty="0">
                <a:solidFill>
                  <a:srgbClr val="FFFFFF"/>
                </a:solidFill>
              </a:rPr>
              <a:t>. </a:t>
            </a:r>
          </a:p>
        </p:txBody>
      </p:sp>
      <p:sp>
        <p:nvSpPr>
          <p:cNvPr id="6" name="Titel 1">
            <a:extLst>
              <a:ext uri="{FF2B5EF4-FFF2-40B4-BE49-F238E27FC236}">
                <a16:creationId xmlns:a16="http://schemas.microsoft.com/office/drawing/2014/main" id="{56DA6CD6-C670-EB63-B50F-22A1E7FB221F}"/>
              </a:ext>
            </a:extLst>
          </p:cNvPr>
          <p:cNvSpPr txBox="1">
            <a:spLocks/>
          </p:cNvSpPr>
          <p:nvPr/>
        </p:nvSpPr>
        <p:spPr>
          <a:xfrm>
            <a:off x="1343890" y="477950"/>
            <a:ext cx="9964189" cy="912123"/>
          </a:xfrm>
          <a:prstGeom prst="rect">
            <a:avLst/>
          </a:prstGeom>
          <a:effectLst>
            <a:outerShdw blurRad="50800" dist="38100" dir="2700000" algn="tl" rotWithShape="0">
              <a:prstClr val="black">
                <a:alpha val="40000"/>
              </a:prstClr>
            </a:outerShdw>
          </a:effectLst>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5200" dirty="0">
              <a:solidFill>
                <a:srgbClr val="FFFFFF"/>
              </a:solidFill>
            </a:endParaRPr>
          </a:p>
        </p:txBody>
      </p:sp>
      <p:sp>
        <p:nvSpPr>
          <p:cNvPr id="12" name="Tekstvak 11">
            <a:extLst>
              <a:ext uri="{FF2B5EF4-FFF2-40B4-BE49-F238E27FC236}">
                <a16:creationId xmlns:a16="http://schemas.microsoft.com/office/drawing/2014/main" id="{958787A2-3AF5-DEEB-27EA-509234302A8C}"/>
              </a:ext>
            </a:extLst>
          </p:cNvPr>
          <p:cNvSpPr txBox="1"/>
          <p:nvPr/>
        </p:nvSpPr>
        <p:spPr>
          <a:xfrm>
            <a:off x="3048000" y="2138648"/>
            <a:ext cx="6899564" cy="4154984"/>
          </a:xfrm>
          <a:prstGeom prst="rect">
            <a:avLst/>
          </a:prstGeom>
          <a:noFill/>
        </p:spPr>
        <p:txBody>
          <a:bodyPr wrap="square">
            <a:spAutoFit/>
          </a:bodyPr>
          <a:lstStyle/>
          <a:p>
            <a:r>
              <a:rPr lang="nl-NL" sz="2400" dirty="0">
                <a:solidFill>
                  <a:schemeClr val="bg1"/>
                </a:solidFill>
              </a:rPr>
              <a:t>Citaat BN de Stem: </a:t>
            </a:r>
          </a:p>
          <a:p>
            <a:r>
              <a:rPr lang="nl-NL" sz="2400" dirty="0">
                <a:solidFill>
                  <a:schemeClr val="bg1"/>
                </a:solidFill>
              </a:rPr>
              <a:t>“De brand brak zondagochtend omstreeks 4.20 uur uit op de zolder verdieping. Op dat moment waren vijf mensen aanwezig. " De bewoner die boven slaapt, werd wakker en vluchtte via de brandtrap", vertelt bewoonster Angela (20) aangedaan. "Hij heeft op alle ramen en deuren staan bonken en riep de hele tijd 'brand'." "Binnen no-time zag het zwart van de rook", zegt haar vriend Freek Roovers (21). " We hebben snel wat kleren gegrepen en zijn naar buiten gerend. Het ging allemaal zo snel."</a:t>
            </a:r>
          </a:p>
        </p:txBody>
      </p:sp>
    </p:spTree>
    <p:extLst>
      <p:ext uri="{BB962C8B-B14F-4D97-AF65-F5344CB8AC3E}">
        <p14:creationId xmlns:p14="http://schemas.microsoft.com/office/powerpoint/2010/main" val="600253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a:xfrm>
            <a:off x="838200" y="365125"/>
            <a:ext cx="10515600" cy="1325563"/>
          </a:xfrm>
        </p:spPr>
        <p:txBody>
          <a:bodyPr>
            <a:normAutofit/>
          </a:bodyPr>
          <a:lstStyle/>
          <a:p>
            <a:r>
              <a:rPr lang="nl-NL" dirty="0"/>
              <a:t>Uitslag expertise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351338"/>
          </a:xfrm>
        </p:spPr>
        <p:txBody>
          <a:bodyPr>
            <a:normAutofit/>
          </a:bodyPr>
          <a:lstStyle/>
          <a:p>
            <a:pPr marL="0" indent="0">
              <a:buNone/>
            </a:pPr>
            <a:r>
              <a:rPr lang="nl-NL" dirty="0"/>
              <a:t>Mevr. Zeilmaker, degene die de expertise heeft gedaan, concludeert dat er bewust een rapport is achtergehouden bij het aankoopproces en dat gemeente Roosendaal daar juridisch voor verantwoordelijk is. </a:t>
            </a:r>
          </a:p>
          <a:p>
            <a:pPr marL="0" indent="0">
              <a:buNone/>
            </a:pPr>
            <a:r>
              <a:rPr lang="nl-NL" dirty="0"/>
              <a:t>De letterlijke tekst is:</a:t>
            </a:r>
          </a:p>
          <a:p>
            <a:pPr marL="0" indent="0">
              <a:buNone/>
            </a:pPr>
            <a:r>
              <a:rPr lang="nl-NL" dirty="0">
                <a:highlight>
                  <a:srgbClr val="FFFF00"/>
                </a:highlight>
              </a:rPr>
              <a:t>Dat betekent dat de gemeente jegens ZWN aansprakelijk is grond van non-conformiteit (art. 7:17 BW) en wanprestatie (art. 6:74 BW) voor schade die ZWN heeft geleden als gevolg van de onjuiste mededeling.</a:t>
            </a:r>
          </a:p>
          <a:p>
            <a:pPr marL="0" indent="0">
              <a:buNone/>
            </a:pPr>
            <a:endParaRPr lang="nl-NL" dirty="0">
              <a:highlight>
                <a:srgbClr val="FFFF00"/>
              </a:highlight>
            </a:endParaRPr>
          </a:p>
          <a:p>
            <a:pPr marL="0" indent="0">
              <a:buNone/>
            </a:pPr>
            <a:endParaRPr lang="nl-NL" dirty="0"/>
          </a:p>
          <a:p>
            <a:endParaRPr lang="nl-NL" dirty="0"/>
          </a:p>
        </p:txBody>
      </p:sp>
    </p:spTree>
    <p:extLst>
      <p:ext uri="{BB962C8B-B14F-4D97-AF65-F5344CB8AC3E}">
        <p14:creationId xmlns:p14="http://schemas.microsoft.com/office/powerpoint/2010/main" val="3446502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a:xfrm>
            <a:off x="838200" y="365125"/>
            <a:ext cx="10515600" cy="1325563"/>
          </a:xfrm>
        </p:spPr>
        <p:txBody>
          <a:bodyPr>
            <a:normAutofit/>
          </a:bodyPr>
          <a:lstStyle/>
          <a:p>
            <a:r>
              <a:rPr lang="nl-NL" dirty="0"/>
              <a:t>Mijn conclusies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351338"/>
          </a:xfrm>
        </p:spPr>
        <p:txBody>
          <a:bodyPr>
            <a:normAutofit fontScale="77500" lnSpcReduction="20000"/>
          </a:bodyPr>
          <a:lstStyle/>
          <a:p>
            <a:r>
              <a:rPr lang="nl-NL" dirty="0"/>
              <a:t>Sinds 2008 is gemeente Roosendaal schadeplichtig tegen mij, ze heeft een onrechtmatige daad verricht.</a:t>
            </a:r>
          </a:p>
          <a:p>
            <a:r>
              <a:rPr lang="nl-NL" dirty="0"/>
              <a:t>Meer dan 10 jaar heb ik hierover gecorrespondeerd, ik word met een kluitje in het riet gestuurd.</a:t>
            </a:r>
          </a:p>
          <a:p>
            <a:r>
              <a:rPr lang="nl-NL" dirty="0"/>
              <a:t>Als ik het dossier stuur naar alle senior ambtenaren om het zelf eens te beoordelen, gedraagt gemeente Roosendaal zich als een pure dictator en ontzegt me de toegang en contact met de gemeente, en belemmert mijn zakelijke belangen bewust. Mijn handelen had tot doel om tot duidelijkheid te komen en had een maatschappelijk belang, nl. de integriteit van de lokale overheid, GEEN ENKELE REDEN om mij de mond te snoeren, zeker nu de expertise mijn gelijk aantoont. </a:t>
            </a:r>
          </a:p>
          <a:p>
            <a:r>
              <a:rPr lang="nl-NL" dirty="0"/>
              <a:t>Het heeft er alle schijn van dat college van B en W bewust een omgevingsvergunning geweigerd heeft, om mij te treiteren. Het was tegen het advies van de concern controller in. Uitleg weigert college van B en W te geven, klachten worden niet behandeld, de beroepsmogelijkheid bij de Commissie Ombudsman leidt ook niet tot behandeling van de klacht, een verzoek tot het doen van een integriteitsonderzoek wordt systematisch geweigerd, geen enkele ambtenaar doet een melding vermoeden integriteitsschending. </a:t>
            </a:r>
          </a:p>
          <a:p>
            <a:endParaRPr lang="nl-NL" dirty="0"/>
          </a:p>
          <a:p>
            <a:endParaRPr lang="nl-NL" dirty="0"/>
          </a:p>
          <a:p>
            <a:endParaRPr lang="nl-NL" dirty="0"/>
          </a:p>
        </p:txBody>
      </p:sp>
    </p:spTree>
    <p:extLst>
      <p:ext uri="{BB962C8B-B14F-4D97-AF65-F5344CB8AC3E}">
        <p14:creationId xmlns:p14="http://schemas.microsoft.com/office/powerpoint/2010/main" val="22338933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a:xfrm>
            <a:off x="838200" y="365125"/>
            <a:ext cx="10515600" cy="1325563"/>
          </a:xfrm>
        </p:spPr>
        <p:txBody>
          <a:bodyPr>
            <a:normAutofit/>
          </a:bodyPr>
          <a:lstStyle/>
          <a:p>
            <a:r>
              <a:rPr lang="nl-NL" dirty="0" err="1"/>
              <a:t>Disclaimers</a:t>
            </a:r>
            <a:endParaRPr lang="nl-NL" dirty="0"/>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351338"/>
          </a:xfrm>
        </p:spPr>
        <p:txBody>
          <a:bodyPr>
            <a:normAutofit/>
          </a:bodyPr>
          <a:lstStyle/>
          <a:p>
            <a:pPr marL="0" indent="0">
              <a:buNone/>
            </a:pPr>
            <a:r>
              <a:rPr lang="nl-NL" dirty="0"/>
              <a:t>Er zijn een aantal zaken waar nog enige discussie over kan bestaan. </a:t>
            </a:r>
          </a:p>
          <a:p>
            <a:pPr marL="0" indent="0">
              <a:buNone/>
            </a:pPr>
            <a:r>
              <a:rPr lang="nl-NL" dirty="0"/>
              <a:t>Gemeente Roosendaal mag uiteraard afwijken van de schatting van de makelaar m.b.t. de prijs voor de verkoop. Of dat netjes is, valt te bezien. Het is ook onlogisch als je het eerst aan een professional vraagt, maar juridisch mag dat.</a:t>
            </a:r>
          </a:p>
          <a:p>
            <a:pPr marL="0" indent="0">
              <a:buNone/>
            </a:pPr>
            <a:r>
              <a:rPr lang="nl-NL" dirty="0"/>
              <a:t>Mevr. Zeilmaker betitelt het rapport van </a:t>
            </a:r>
            <a:r>
              <a:rPr lang="nl-NL" dirty="0" err="1"/>
              <a:t>Hoeijmans</a:t>
            </a:r>
            <a:r>
              <a:rPr lang="nl-NL" dirty="0"/>
              <a:t> niet helemaal als herstelkosten. Ik volg die redenering niet, maar zij is de expert. Corrigeren we voor deze 2 zaken en gaan we uit van zaken die 100 % vast staan en bevestigd zijn in de expertise dan kunnen we tot de volgende conclusie komen:</a:t>
            </a:r>
          </a:p>
          <a:p>
            <a:endParaRPr lang="nl-NL" dirty="0"/>
          </a:p>
        </p:txBody>
      </p:sp>
    </p:spTree>
    <p:extLst>
      <p:ext uri="{BB962C8B-B14F-4D97-AF65-F5344CB8AC3E}">
        <p14:creationId xmlns:p14="http://schemas.microsoft.com/office/powerpoint/2010/main" val="2558551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14510D-2D75-4443-E52F-A2225D6DC118}"/>
              </a:ext>
            </a:extLst>
          </p:cNvPr>
          <p:cNvSpPr>
            <a:spLocks noGrp="1"/>
          </p:cNvSpPr>
          <p:nvPr>
            <p:ph type="title"/>
          </p:nvPr>
        </p:nvSpPr>
        <p:spPr/>
        <p:txBody>
          <a:bodyPr/>
          <a:lstStyle/>
          <a:p>
            <a:r>
              <a:rPr lang="nl-NL" dirty="0"/>
              <a:t>Conclusies</a:t>
            </a:r>
          </a:p>
        </p:txBody>
      </p:sp>
      <p:sp>
        <p:nvSpPr>
          <p:cNvPr id="3" name="Tijdelijke aanduiding voor inhoud 2">
            <a:extLst>
              <a:ext uri="{FF2B5EF4-FFF2-40B4-BE49-F238E27FC236}">
                <a16:creationId xmlns:a16="http://schemas.microsoft.com/office/drawing/2014/main" id="{96F85241-4999-6FA5-13F0-21AB5FBF0DFF}"/>
              </a:ext>
            </a:extLst>
          </p:cNvPr>
          <p:cNvSpPr>
            <a:spLocks noGrp="1"/>
          </p:cNvSpPr>
          <p:nvPr>
            <p:ph idx="1"/>
          </p:nvPr>
        </p:nvSpPr>
        <p:spPr/>
        <p:txBody>
          <a:bodyPr>
            <a:normAutofit lnSpcReduction="10000"/>
          </a:bodyPr>
          <a:lstStyle/>
          <a:p>
            <a:pPr marL="0" indent="0">
              <a:buNone/>
            </a:pPr>
            <a:r>
              <a:rPr lang="nl-NL" dirty="0"/>
              <a:t>Gemeente Roosendaal wist vóór de verkoop al dat de potentiële koper </a:t>
            </a:r>
            <a:r>
              <a:rPr lang="nl-NL" dirty="0">
                <a:highlight>
                  <a:srgbClr val="FFFF00"/>
                </a:highlight>
              </a:rPr>
              <a:t>minimaal</a:t>
            </a:r>
            <a:r>
              <a:rPr lang="nl-NL" dirty="0"/>
              <a:t> 237.424 euro meer moest uitgeven om het pand te restaureren na de brand, in vergelijking met de situatie vóór de brand.</a:t>
            </a:r>
          </a:p>
          <a:p>
            <a:pPr marL="0" indent="0">
              <a:buNone/>
            </a:pPr>
            <a:r>
              <a:rPr lang="nl-NL" dirty="0"/>
              <a:t>In ons geval betekent dit dat het bedrag geleend moet worden tegen 6.4 % en is in de 10 jaar na de aankoop de totale schade  414.953 euro.</a:t>
            </a:r>
          </a:p>
          <a:p>
            <a:pPr marL="0" indent="0">
              <a:buNone/>
            </a:pPr>
            <a:r>
              <a:rPr lang="nl-NL" dirty="0"/>
              <a:t>Bij het aankoopproces is een ESSENTIEEL rapport bewust achtergehouden, waarvoor in expertise gemeente Roosendaal verantwoordelijk is.</a:t>
            </a:r>
          </a:p>
          <a:p>
            <a:pPr marL="0" indent="0">
              <a:buNone/>
            </a:pPr>
            <a:r>
              <a:rPr lang="nl-NL" dirty="0"/>
              <a:t>De koper van Villa Mariahove is de afgelopen 15 jaar systematisch genegeerd, </a:t>
            </a:r>
            <a:r>
              <a:rPr lang="nl-NL" dirty="0" err="1"/>
              <a:t>geintimideerd</a:t>
            </a:r>
            <a:r>
              <a:rPr lang="nl-NL" dirty="0"/>
              <a:t> en financieel benadeeld door college van B en W. </a:t>
            </a:r>
          </a:p>
        </p:txBody>
      </p:sp>
    </p:spTree>
    <p:extLst>
      <p:ext uri="{BB962C8B-B14F-4D97-AF65-F5344CB8AC3E}">
        <p14:creationId xmlns:p14="http://schemas.microsoft.com/office/powerpoint/2010/main" val="5038887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14510D-2D75-4443-E52F-A2225D6DC118}"/>
              </a:ext>
            </a:extLst>
          </p:cNvPr>
          <p:cNvSpPr>
            <a:spLocks noGrp="1"/>
          </p:cNvSpPr>
          <p:nvPr>
            <p:ph type="title"/>
          </p:nvPr>
        </p:nvSpPr>
        <p:spPr/>
        <p:txBody>
          <a:bodyPr/>
          <a:lstStyle/>
          <a:p>
            <a:r>
              <a:rPr lang="nl-NL" dirty="0"/>
              <a:t>Wie wist ervan?</a:t>
            </a:r>
          </a:p>
        </p:txBody>
      </p:sp>
      <p:sp>
        <p:nvSpPr>
          <p:cNvPr id="3" name="Tijdelijke aanduiding voor inhoud 2">
            <a:extLst>
              <a:ext uri="{FF2B5EF4-FFF2-40B4-BE49-F238E27FC236}">
                <a16:creationId xmlns:a16="http://schemas.microsoft.com/office/drawing/2014/main" id="{96F85241-4999-6FA5-13F0-21AB5FBF0DFF}"/>
              </a:ext>
            </a:extLst>
          </p:cNvPr>
          <p:cNvSpPr>
            <a:spLocks noGrp="1"/>
          </p:cNvSpPr>
          <p:nvPr>
            <p:ph idx="1"/>
          </p:nvPr>
        </p:nvSpPr>
        <p:spPr/>
        <p:txBody>
          <a:bodyPr>
            <a:normAutofit fontScale="77500" lnSpcReduction="20000"/>
          </a:bodyPr>
          <a:lstStyle/>
          <a:p>
            <a:pPr marL="0" indent="0">
              <a:buNone/>
            </a:pPr>
            <a:r>
              <a:rPr lang="nl-NL" dirty="0"/>
              <a:t>In 2018 na de WOB procedure zijn alle politieke partijen op de hoogte gesteld. Dit is de aanhef van de originele email.</a:t>
            </a:r>
          </a:p>
          <a:p>
            <a:pPr marL="0" indent="0">
              <a:buNone/>
            </a:pPr>
            <a:r>
              <a:rPr lang="nl-NL" dirty="0"/>
              <a:t>Bij de verkoop wisten onder meer </a:t>
            </a:r>
            <a:r>
              <a:rPr lang="nl-NL" dirty="0" err="1"/>
              <a:t>Niederer</a:t>
            </a:r>
            <a:r>
              <a:rPr lang="nl-NL" dirty="0"/>
              <a:t> (nu in de Raad van State), </a:t>
            </a:r>
            <a:r>
              <a:rPr lang="nl-NL" dirty="0" err="1"/>
              <a:t>Adriaansen</a:t>
            </a:r>
            <a:r>
              <a:rPr lang="nl-NL" dirty="0"/>
              <a:t> (nu burgemeester van Woensdrecht) van de hoed en de rand. Ook ambtenaren als van </a:t>
            </a:r>
            <a:r>
              <a:rPr lang="nl-NL" dirty="0" err="1"/>
              <a:t>Vlimmeren</a:t>
            </a:r>
            <a:r>
              <a:rPr lang="nl-NL" dirty="0"/>
              <a:t> waren 100 %  op de hoogte.</a:t>
            </a:r>
          </a:p>
          <a:p>
            <a:pPr marL="0" indent="0">
              <a:buNone/>
            </a:pPr>
            <a:r>
              <a:rPr lang="nl-NL" dirty="0"/>
              <a:t>In 2018 heb ik alle objectieve stukken met de getallen die in deze presentatie </a:t>
            </a:r>
            <a:r>
              <a:rPr lang="nl-NL" dirty="0" err="1"/>
              <a:t>genoem</a:t>
            </a:r>
            <a:r>
              <a:rPr lang="nl-NL" dirty="0"/>
              <a:t> worden gestuurd naar vele partijen. Klaar Koenraad, nu wethouder (Groen Links), Alex </a:t>
            </a:r>
            <a:r>
              <a:rPr lang="nl-NL" dirty="0" err="1"/>
              <a:t>Raggers</a:t>
            </a:r>
            <a:r>
              <a:rPr lang="nl-NL" dirty="0"/>
              <a:t> (fractievoorzitter VLP), Michael Yap (PVDA, nu kandidaat 1</a:t>
            </a:r>
            <a:r>
              <a:rPr lang="nl-NL" baseline="30000" dirty="0"/>
              <a:t>e</a:t>
            </a:r>
            <a:r>
              <a:rPr lang="nl-NL" dirty="0"/>
              <a:t> kamer), bestuur van de VLP</a:t>
            </a:r>
          </a:p>
          <a:p>
            <a:pPr marL="0" indent="0">
              <a:buNone/>
            </a:pPr>
            <a:r>
              <a:rPr lang="nl-NL" dirty="0"/>
              <a:t>Vanaf 2022 is van Midden volledig op de hoogte en ook de loco burgemeester van gestel (VLP), de wethouder van betrouwbare overheid (van der Star) en alle andere wethouders.</a:t>
            </a:r>
          </a:p>
          <a:p>
            <a:pPr marL="0" indent="0">
              <a:buNone/>
            </a:pPr>
            <a:r>
              <a:rPr lang="nl-NL" dirty="0"/>
              <a:t>NIEMAND van al deze bovengenoemden was bereid mij maar te antwoorden als ik vroeg waarom ze e.e.a. hadden laten passeren en bijv. geen vermoeden integriteitsschending hadden gedaan. Stuk voor stuk LAFFE politici die structureel de andere kant opkijken, kennelijk omdat ze hun eigen </a:t>
            </a:r>
            <a:r>
              <a:rPr lang="nl-NL" dirty="0" err="1"/>
              <a:t>carriere</a:t>
            </a:r>
            <a:r>
              <a:rPr lang="nl-NL" dirty="0"/>
              <a:t> belangrijker vinden dan oplichting van </a:t>
            </a:r>
            <a:r>
              <a:rPr lang="nl-NL"/>
              <a:t>een burger. </a:t>
            </a:r>
            <a:endParaRPr lang="nl-NL" dirty="0"/>
          </a:p>
          <a:p>
            <a:pPr marL="0" indent="0">
              <a:buNone/>
            </a:pPr>
            <a:endParaRPr lang="nl-NL" dirty="0"/>
          </a:p>
          <a:p>
            <a:pPr marL="0" indent="0">
              <a:buNone/>
            </a:pPr>
            <a:endParaRPr lang="nl-NL" dirty="0"/>
          </a:p>
        </p:txBody>
      </p:sp>
    </p:spTree>
    <p:extLst>
      <p:ext uri="{BB962C8B-B14F-4D97-AF65-F5344CB8AC3E}">
        <p14:creationId xmlns:p14="http://schemas.microsoft.com/office/powerpoint/2010/main" val="2476967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Oorzaak en gevolgen brand</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p:txBody>
          <a:bodyPr>
            <a:normAutofit/>
          </a:bodyPr>
          <a:lstStyle/>
          <a:p>
            <a:pPr marL="0" indent="0">
              <a:buNone/>
            </a:pPr>
            <a:r>
              <a:rPr lang="nl-NL" dirty="0"/>
              <a:t>Voor de brand was er 5 jaar lang geen enkel onderhoud gepleegd aan Villa Mariahove (een Rijksmonument). </a:t>
            </a:r>
          </a:p>
          <a:p>
            <a:pPr marL="0" indent="0">
              <a:buNone/>
            </a:pPr>
            <a:r>
              <a:rPr lang="nl-NL" dirty="0"/>
              <a:t>Na de brand constateerde ik als koper dat de elektrische installatie ronduit gevaarlijk was, deze moest in zijn geheel vervangen.</a:t>
            </a:r>
          </a:p>
          <a:p>
            <a:pPr marL="0" indent="0">
              <a:buNone/>
            </a:pPr>
            <a:r>
              <a:rPr lang="nl-NL" dirty="0"/>
              <a:t>Tijdens de brand werd het pand antikraak bewoond door 5 bewoners, welke tijdens de brand in levensgevaar waren en ternauwernood konden ontsnappen. </a:t>
            </a:r>
          </a:p>
        </p:txBody>
      </p:sp>
    </p:spTree>
    <p:extLst>
      <p:ext uri="{BB962C8B-B14F-4D97-AF65-F5344CB8AC3E}">
        <p14:creationId xmlns:p14="http://schemas.microsoft.com/office/powerpoint/2010/main" val="1987439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Besluit tot niet herbouwen maar verkopen</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p:txBody>
          <a:bodyPr>
            <a:normAutofit/>
          </a:bodyPr>
          <a:lstStyle/>
          <a:p>
            <a:pPr marL="0" indent="0">
              <a:buNone/>
            </a:pPr>
            <a:r>
              <a:rPr lang="nl-NL" dirty="0"/>
              <a:t>Villa Mariahove is een Rijksmonument, dus is er een </a:t>
            </a:r>
            <a:r>
              <a:rPr lang="nl-NL" dirty="0" err="1"/>
              <a:t>herbouwPLICHT</a:t>
            </a:r>
            <a:r>
              <a:rPr lang="nl-NL" dirty="0"/>
              <a:t>.</a:t>
            </a:r>
          </a:p>
          <a:p>
            <a:pPr marL="0" indent="0">
              <a:buNone/>
            </a:pPr>
            <a:r>
              <a:rPr lang="nl-NL" dirty="0"/>
              <a:t>Gemeente Roosendaal besluit niet zelf te herbouwen, maar e.e.a. te verkopen.</a:t>
            </a:r>
          </a:p>
          <a:p>
            <a:pPr marL="0" indent="0">
              <a:buNone/>
            </a:pPr>
            <a:r>
              <a:rPr lang="nl-NL" dirty="0"/>
              <a:t>Ze communiceren richting college van B en W, de gemeenteraad en richting publiek dat de verkoopsom als volgt wordt vastgesteld:</a:t>
            </a:r>
          </a:p>
          <a:p>
            <a:pPr marL="0" indent="0">
              <a:buNone/>
            </a:pPr>
            <a:r>
              <a:rPr lang="nl-NL" dirty="0" err="1">
                <a:highlight>
                  <a:srgbClr val="FFFF00"/>
                </a:highlight>
              </a:rPr>
              <a:t>Reëele</a:t>
            </a:r>
            <a:r>
              <a:rPr lang="nl-NL" dirty="0">
                <a:highlight>
                  <a:srgbClr val="FFFF00"/>
                </a:highlight>
              </a:rPr>
              <a:t> waarde voor de brand min de uitkering van de verzekering. </a:t>
            </a:r>
          </a:p>
        </p:txBody>
      </p:sp>
    </p:spTree>
    <p:extLst>
      <p:ext uri="{BB962C8B-B14F-4D97-AF65-F5344CB8AC3E}">
        <p14:creationId xmlns:p14="http://schemas.microsoft.com/office/powerpoint/2010/main" val="664345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Alle partijen waren op de hoogte volgens gemeente Roosendaal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p:txBody>
          <a:bodyPr>
            <a:normAutofit lnSpcReduction="10000"/>
          </a:bodyPr>
          <a:lstStyle/>
          <a:p>
            <a:pPr marL="0" indent="0">
              <a:buNone/>
            </a:pPr>
            <a:r>
              <a:rPr lang="nl-NL" dirty="0"/>
              <a:t>Gemeente Roosendaal geeft aan richting alle betrokkenen duidelijk gecommuniceerd te hebben. </a:t>
            </a:r>
          </a:p>
          <a:p>
            <a:pPr marL="0" indent="0">
              <a:buNone/>
            </a:pPr>
            <a:r>
              <a:rPr lang="nl-NL" dirty="0"/>
              <a:t>Dus college van B en W, gemeenteraad, publiek en potentiële koper zou duidelijkheid gegeven zijn over hoe de prijs tot stand gekomen was en wat e.e.a. in de praktijk zou inhouden.</a:t>
            </a:r>
          </a:p>
          <a:p>
            <a:pPr marL="0" indent="0">
              <a:buNone/>
            </a:pPr>
            <a:r>
              <a:rPr lang="nl-NL" dirty="0"/>
              <a:t>Dat is politiek gezien ook verplicht, betrokkenen moeten het tot stand komen van besluitvorming kunnen toetsen dus behoren de juiste informatie te krijgen.</a:t>
            </a:r>
          </a:p>
          <a:p>
            <a:pPr marL="0" indent="0">
              <a:buNone/>
            </a:pPr>
            <a:r>
              <a:rPr lang="nl-NL" dirty="0"/>
              <a:t>De stellingname van mij als koper is totaal anders, maar laten we ons houden aan hetgeen gemeente Roosendaal aangeeft gedaan te hebben. </a:t>
            </a:r>
          </a:p>
          <a:p>
            <a:pPr marL="0" indent="0">
              <a:buNone/>
            </a:pPr>
            <a:endParaRPr lang="nl-NL" dirty="0"/>
          </a:p>
        </p:txBody>
      </p:sp>
    </p:spTree>
    <p:extLst>
      <p:ext uri="{BB962C8B-B14F-4D97-AF65-F5344CB8AC3E}">
        <p14:creationId xmlns:p14="http://schemas.microsoft.com/office/powerpoint/2010/main" val="3563668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Begrippen die belangrijk zijn </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Bij een brand waarbij een verzekering uiteindelijk moet uitbetalen zijn er 2 belangrijke begrippen, </a:t>
            </a:r>
            <a:r>
              <a:rPr lang="nl-NL" dirty="0">
                <a:highlight>
                  <a:srgbClr val="FFFF00"/>
                </a:highlight>
              </a:rPr>
              <a:t>economische schade en reële herstelkosten. </a:t>
            </a:r>
          </a:p>
          <a:p>
            <a:pPr marL="0" indent="0">
              <a:buNone/>
            </a:pPr>
            <a:r>
              <a:rPr lang="nl-NL" dirty="0"/>
              <a:t>De economische schade wordt uitgekeerd indien het pand verkocht wordt vóór herstel.</a:t>
            </a:r>
          </a:p>
          <a:p>
            <a:pPr marL="0" indent="0">
              <a:buNone/>
            </a:pPr>
            <a:r>
              <a:rPr lang="nl-NL" dirty="0"/>
              <a:t>De reële herstelkosten worden uitgekeerd indien het pand door verzekerde zelf hersteld wordt.</a:t>
            </a:r>
          </a:p>
          <a:p>
            <a:pPr marL="0" indent="0">
              <a:buNone/>
            </a:pPr>
            <a:r>
              <a:rPr lang="nl-NL" dirty="0"/>
              <a:t>In </a:t>
            </a:r>
            <a:r>
              <a:rPr lang="nl-NL" dirty="0" err="1"/>
              <a:t>casu</a:t>
            </a:r>
            <a:r>
              <a:rPr lang="nl-NL" dirty="0"/>
              <a:t> Villa Mariahove is er omdat het een Rijksmonument is een herstel plicht, gemeente Roosendaal wist dus dat de koper het pand in oorspronkelijk staat MOEST herstellen. </a:t>
            </a:r>
          </a:p>
        </p:txBody>
      </p:sp>
    </p:spTree>
    <p:extLst>
      <p:ext uri="{BB962C8B-B14F-4D97-AF65-F5344CB8AC3E}">
        <p14:creationId xmlns:p14="http://schemas.microsoft.com/office/powerpoint/2010/main" val="2001571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Financiële consequenties voor de koper</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t>Op basis van de bij de gemeente Roosendaal bekende rapporten wist deze dat de koper uiteindelijk  425.000 euro meer zou moeten investeren voor hetzelfde pand om het terug te krijgen in de situatie als het voor de brand was.</a:t>
            </a:r>
          </a:p>
          <a:p>
            <a:pPr marL="0" indent="0">
              <a:buNone/>
            </a:pPr>
            <a:r>
              <a:rPr lang="nl-NL" dirty="0"/>
              <a:t>Simpel gezegd: voor de brand had de koper het kunnen kopen voor de door de makelaar geschatte reële prijs van 1.050.000.</a:t>
            </a:r>
          </a:p>
          <a:p>
            <a:pPr marL="0" indent="0">
              <a:buNone/>
            </a:pPr>
            <a:r>
              <a:rPr lang="nl-NL" dirty="0"/>
              <a:t>Na de brand heeft de koper 425.000 euro meer nodig om het pand in dezelfde toestand te krijgen als voor de brand, aankoop en herstel kosten totaal 1.475.000.</a:t>
            </a:r>
          </a:p>
          <a:p>
            <a:pPr marL="0" indent="0">
              <a:buNone/>
            </a:pPr>
            <a:r>
              <a:rPr lang="nl-NL" dirty="0"/>
              <a:t>Gemeente Roosendaal wist dat de koper hypotheek nam tegen 6.4 % </a:t>
            </a:r>
          </a:p>
          <a:p>
            <a:pPr marL="0" indent="0">
              <a:buNone/>
            </a:pPr>
            <a:endParaRPr lang="nl-NL" dirty="0"/>
          </a:p>
        </p:txBody>
      </p:sp>
    </p:spTree>
    <p:extLst>
      <p:ext uri="{BB962C8B-B14F-4D97-AF65-F5344CB8AC3E}">
        <p14:creationId xmlns:p14="http://schemas.microsoft.com/office/powerpoint/2010/main" val="898026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38196-4F6F-CE6F-D8D3-F29B7E2E25F5}"/>
              </a:ext>
            </a:extLst>
          </p:cNvPr>
          <p:cNvSpPr>
            <a:spLocks noGrp="1"/>
          </p:cNvSpPr>
          <p:nvPr>
            <p:ph type="title"/>
          </p:nvPr>
        </p:nvSpPr>
        <p:spPr/>
        <p:txBody>
          <a:bodyPr>
            <a:normAutofit/>
          </a:bodyPr>
          <a:lstStyle/>
          <a:p>
            <a:r>
              <a:rPr lang="nl-NL" dirty="0"/>
              <a:t>Berekening inclusief rente</a:t>
            </a:r>
          </a:p>
        </p:txBody>
      </p:sp>
      <p:sp>
        <p:nvSpPr>
          <p:cNvPr id="3" name="Tijdelijke aanduiding voor inhoud 2">
            <a:extLst>
              <a:ext uri="{FF2B5EF4-FFF2-40B4-BE49-F238E27FC236}">
                <a16:creationId xmlns:a16="http://schemas.microsoft.com/office/drawing/2014/main" id="{26878675-0216-FA57-A9D3-D0500DF7B245}"/>
              </a:ext>
            </a:extLst>
          </p:cNvPr>
          <p:cNvSpPr>
            <a:spLocks noGrp="1"/>
          </p:cNvSpPr>
          <p:nvPr>
            <p:ph idx="1"/>
          </p:nvPr>
        </p:nvSpPr>
        <p:spPr>
          <a:xfrm>
            <a:off x="838200" y="1825625"/>
            <a:ext cx="10515600" cy="4667250"/>
          </a:xfrm>
        </p:spPr>
        <p:txBody>
          <a:bodyPr>
            <a:normAutofit/>
          </a:bodyPr>
          <a:lstStyle/>
          <a:p>
            <a:pPr marL="0" indent="0">
              <a:buNone/>
            </a:pPr>
            <a:r>
              <a:rPr lang="nl-NL" dirty="0">
                <a:highlight>
                  <a:srgbClr val="FFFF00"/>
                </a:highlight>
              </a:rPr>
              <a:t>Wanneer we concreet de rente meenemen in de berekening, betaalt koper uiteindelijk 688.000 euro MEER voor het pand als hij het koopt na de brand, in vergelijking tot de situatie als hij het koopt voor de brand, in de 10 jaar na de aankoop. </a:t>
            </a:r>
          </a:p>
          <a:p>
            <a:pPr marL="0" indent="0">
              <a:buNone/>
            </a:pPr>
            <a:r>
              <a:rPr lang="nl-NL" dirty="0"/>
              <a:t>Gemeente Roosendaal stelt dat dit mij als koper allemaal duidelijk verteld is, dat ook burgemeester </a:t>
            </a:r>
            <a:r>
              <a:rPr lang="nl-NL" dirty="0" err="1"/>
              <a:t>Niederer</a:t>
            </a:r>
            <a:r>
              <a:rPr lang="nl-NL" dirty="0"/>
              <a:t> hiervan op de hoogte was en de wethouders en gemeenteraad. </a:t>
            </a:r>
          </a:p>
          <a:p>
            <a:pPr marL="0" indent="0">
              <a:buNone/>
            </a:pPr>
            <a:r>
              <a:rPr lang="nl-NL" dirty="0"/>
              <a:t>Om niet te verzanden in welles </a:t>
            </a:r>
            <a:r>
              <a:rPr lang="nl-NL" dirty="0" err="1"/>
              <a:t>nietus</a:t>
            </a:r>
            <a:r>
              <a:rPr lang="nl-NL" dirty="0"/>
              <a:t> discussies ga ik gewoon uit van wat gemeente Roosendaal zegt gedaan te hebben, waarbij ik e.e.a. onderbouw met feiten die niet door de gemeente ontkend zijn. </a:t>
            </a:r>
          </a:p>
        </p:txBody>
      </p:sp>
    </p:spTree>
    <p:extLst>
      <p:ext uri="{BB962C8B-B14F-4D97-AF65-F5344CB8AC3E}">
        <p14:creationId xmlns:p14="http://schemas.microsoft.com/office/powerpoint/2010/main" val="380744707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DA58B28E1BE6F4ABD316FBCF0269B5A" ma:contentTypeVersion="6" ma:contentTypeDescription="Een nieuw document maken." ma:contentTypeScope="" ma:versionID="052918982016b3ed92a94ee7f9b99241">
  <xsd:schema xmlns:xsd="http://www.w3.org/2001/XMLSchema" xmlns:xs="http://www.w3.org/2001/XMLSchema" xmlns:p="http://schemas.microsoft.com/office/2006/metadata/properties" xmlns:ns3="b9117ae7-1b9c-4c6b-a059-1de585f984cb" targetNamespace="http://schemas.microsoft.com/office/2006/metadata/properties" ma:root="true" ma:fieldsID="4fa39074c1f1b8d2361bdb13dbc59834" ns3:_="">
    <xsd:import namespace="b9117ae7-1b9c-4c6b-a059-1de585f984c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117ae7-1b9c-4c6b-a059-1de585f984c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8D05DA-C606-4F14-BC29-10D910750A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117ae7-1b9c-4c6b-a059-1de585f984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075061-5196-4E75-B081-67F350A40808}">
  <ds:schemaRefs>
    <ds:schemaRef ds:uri="http://schemas.microsoft.com/office/infopath/2007/PartnerControls"/>
    <ds:schemaRef ds:uri="http://purl.org/dc/elements/1.1/"/>
    <ds:schemaRef ds:uri="http://schemas.microsoft.com/office/2006/metadata/properties"/>
    <ds:schemaRef ds:uri="b9117ae7-1b9c-4c6b-a059-1de585f984cb"/>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3D949A1D-59DA-423E-87E4-2621B87D2C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4025</Words>
  <Application>Microsoft Office PowerPoint</Application>
  <PresentationFormat>Breedbeeld</PresentationFormat>
  <Paragraphs>156</Paragraphs>
  <Slides>34</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34</vt:i4>
      </vt:variant>
    </vt:vector>
  </HeadingPairs>
  <TitlesOfParts>
    <vt:vector size="38" baseType="lpstr">
      <vt:lpstr>Arial</vt:lpstr>
      <vt:lpstr>Calibri</vt:lpstr>
      <vt:lpstr>Calibri Light</vt:lpstr>
      <vt:lpstr>Kantoorthema</vt:lpstr>
      <vt:lpstr>De gebeurtenissen bij de verkoop van Villa Mariahove</vt:lpstr>
      <vt:lpstr>Rijksmonument Villa Mariahove Roosendaal</vt:lpstr>
      <vt:lpstr>In 2007 brandt Villa Mariahove deels af. </vt:lpstr>
      <vt:lpstr>Oorzaak en gevolgen brand</vt:lpstr>
      <vt:lpstr>Besluit tot niet herbouwen maar verkopen</vt:lpstr>
      <vt:lpstr>Alle partijen waren op de hoogte volgens gemeente Roosendaal </vt:lpstr>
      <vt:lpstr>Begrippen die belangrijk zijn </vt:lpstr>
      <vt:lpstr>Financiële consequenties voor de koper</vt:lpstr>
      <vt:lpstr>Berekening inclusief rente</vt:lpstr>
      <vt:lpstr>De rapporten die er zijn, Grontmij en Verzekeraar</vt:lpstr>
      <vt:lpstr>De rapporten die er zijn, vervolg</vt:lpstr>
      <vt:lpstr>Feiten die in het proces onweerlegbaar zijn. </vt:lpstr>
      <vt:lpstr>Emails tussen Nobelen en Uithof </vt:lpstr>
      <vt:lpstr>Het tot stand komen van de koopsom  </vt:lpstr>
      <vt:lpstr>Berekening koopsom volgens eigen mededelingen van gemeente richting derden. </vt:lpstr>
      <vt:lpstr>1e 3 ton extra kosten voor de koper bereikt.  </vt:lpstr>
      <vt:lpstr>Extra schade door reële herstelkosten  </vt:lpstr>
      <vt:lpstr>742.786 euro extra lasten voor restauratie</vt:lpstr>
      <vt:lpstr>Burgemeester van Midden/college van B en W</vt:lpstr>
      <vt:lpstr>Dictatoriaal decreet van dhr. Van Midden en wethouders. </vt:lpstr>
      <vt:lpstr>Dictatoriaal decreet van dhr. Van Midden en wethouders (vervolg) </vt:lpstr>
      <vt:lpstr>Vermoeden misbruik macht door van Midden  </vt:lpstr>
      <vt:lpstr>Vervolg vermoeden machtsmisbruik  </vt:lpstr>
      <vt:lpstr>Gevolg handelen van Midden </vt:lpstr>
      <vt:lpstr>Onverwachte wending </vt:lpstr>
      <vt:lpstr>Expertise  </vt:lpstr>
      <vt:lpstr>Commentaren gemeente Roosendaal</vt:lpstr>
      <vt:lpstr>Vervolg commentaren gemeente Roosendaal</vt:lpstr>
      <vt:lpstr>Mijn visie op de verdediging van college van B en W. </vt:lpstr>
      <vt:lpstr>Uitslag expertise </vt:lpstr>
      <vt:lpstr>Mijn conclusies </vt:lpstr>
      <vt:lpstr>Disclaimers</vt:lpstr>
      <vt:lpstr>Conclusies</vt:lpstr>
      <vt:lpstr>Wie wist ervan?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Cursus bewust schade toebrengen aan de ondernemer</dc:title>
  <dc:creator>Bart Nibbering</dc:creator>
  <cp:lastModifiedBy>Bart Nibbering</cp:lastModifiedBy>
  <cp:revision>11</cp:revision>
  <dcterms:created xsi:type="dcterms:W3CDTF">2023-09-21T08:27:06Z</dcterms:created>
  <dcterms:modified xsi:type="dcterms:W3CDTF">2025-12-23T14:09:36Z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0x0101008DA58B28E1BE6F4ABD316FBCF0269B5A</vt:lpwstr>
  </property>
</Properties>
</file>